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83" r:id="rId3"/>
    <p:sldId id="340" r:id="rId4"/>
    <p:sldId id="323" r:id="rId5"/>
    <p:sldId id="284" r:id="rId6"/>
    <p:sldId id="341" r:id="rId7"/>
    <p:sldId id="285" r:id="rId8"/>
    <p:sldId id="286" r:id="rId9"/>
    <p:sldId id="288" r:id="rId10"/>
    <p:sldId id="342" r:id="rId11"/>
    <p:sldId id="290" r:id="rId12"/>
    <p:sldId id="343" r:id="rId13"/>
    <p:sldId id="324" r:id="rId14"/>
    <p:sldId id="325" r:id="rId15"/>
    <p:sldId id="344" r:id="rId16"/>
    <p:sldId id="295" r:id="rId17"/>
    <p:sldId id="326" r:id="rId18"/>
    <p:sldId id="346" r:id="rId19"/>
    <p:sldId id="345" r:id="rId20"/>
    <p:sldId id="327" r:id="rId21"/>
    <p:sldId id="347" r:id="rId22"/>
    <p:sldId id="328" r:id="rId23"/>
    <p:sldId id="329" r:id="rId24"/>
    <p:sldId id="348" r:id="rId25"/>
    <p:sldId id="330" r:id="rId26"/>
    <p:sldId id="331" r:id="rId27"/>
    <p:sldId id="349" r:id="rId28"/>
    <p:sldId id="350" r:id="rId29"/>
    <p:sldId id="332" r:id="rId30"/>
    <p:sldId id="333" r:id="rId31"/>
    <p:sldId id="351" r:id="rId32"/>
    <p:sldId id="352" r:id="rId33"/>
    <p:sldId id="334" r:id="rId34"/>
    <p:sldId id="353" r:id="rId35"/>
    <p:sldId id="354" r:id="rId36"/>
    <p:sldId id="335" r:id="rId37"/>
    <p:sldId id="336" r:id="rId38"/>
    <p:sldId id="355" r:id="rId39"/>
    <p:sldId id="337" r:id="rId40"/>
    <p:sldId id="338" r:id="rId41"/>
    <p:sldId id="356" r:id="rId42"/>
    <p:sldId id="339" r:id="rId43"/>
  </p:sldIdLst>
  <p:sldSz cx="7561263" cy="10693400"/>
  <p:notesSz cx="6735763" cy="9866313"/>
  <p:embeddedFontLst>
    <p:embeddedFont>
      <p:font typeface="나눔고딕 Light" panose="020D0904000000000000" pitchFamily="50" charset="-127"/>
      <p:regular r:id="rId46"/>
    </p:embeddedFont>
    <p:embeddedFont>
      <p:font typeface="나눔고딕" panose="020D0604000000000000" pitchFamily="50" charset="-127"/>
      <p:regular r:id="rId47"/>
      <p:bold r:id="rId48"/>
    </p:embeddedFont>
    <p:embeddedFont>
      <p:font typeface="Helvetica57-Condensed" panose="020B0600000101010101"/>
      <p:regular r:id="rId49"/>
    </p:embeddedFont>
    <p:embeddedFont>
      <p:font typeface="나눔고딕 ExtraBold" panose="020D0904000000000000" pitchFamily="50" charset="-127"/>
      <p:bold r:id="rId50"/>
    </p:embeddedFont>
  </p:embeddedFontLst>
  <p:defaultTextStyle>
    <a:defPPr>
      <a:defRPr lang="ko-KR"/>
    </a:defPPr>
    <a:lvl1pPr marL="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23" userDrawn="1">
          <p15:clr>
            <a:srgbClr val="A4A3A4"/>
          </p15:clr>
        </p15:guide>
        <p15:guide id="2" orient="horz" pos="455">
          <p15:clr>
            <a:srgbClr val="A4A3A4"/>
          </p15:clr>
        </p15:guide>
        <p15:guide id="3" orient="horz" pos="4321">
          <p15:clr>
            <a:srgbClr val="A4A3A4"/>
          </p15:clr>
        </p15:guide>
        <p15:guide id="4" orient="horz" pos="6281">
          <p15:clr>
            <a:srgbClr val="A4A3A4"/>
          </p15:clr>
        </p15:guide>
        <p15:guide id="5" pos="2382" userDrawn="1">
          <p15:clr>
            <a:srgbClr val="A4A3A4"/>
          </p15:clr>
        </p15:guide>
        <p15:guide id="6" pos="635">
          <p15:clr>
            <a:srgbClr val="A4A3A4"/>
          </p15:clr>
        </p15:guide>
        <p15:guide id="7" pos="4129">
          <p15:clr>
            <a:srgbClr val="A4A3A4"/>
          </p15:clr>
        </p15:guide>
        <p15:guide id="8" pos="831">
          <p15:clr>
            <a:srgbClr val="A4A3A4"/>
          </p15:clr>
        </p15:guide>
        <p15:guide id="9" orient="horz" pos="1667" userDrawn="1">
          <p15:clr>
            <a:srgbClr val="A4A3A4"/>
          </p15:clr>
        </p15:guide>
        <p15:guide id="10" orient="horz" pos="1440" userDrawn="1">
          <p15:clr>
            <a:srgbClr val="A4A3A4"/>
          </p15:clr>
        </p15:guide>
        <p15:guide id="11" orient="horz" pos="3102" userDrawn="1">
          <p15:clr>
            <a:srgbClr val="A4A3A4"/>
          </p15:clr>
        </p15:guide>
        <p15:guide id="12" orient="horz" pos="1894" userDrawn="1">
          <p15:clr>
            <a:srgbClr val="A4A3A4"/>
          </p15:clr>
        </p15:guide>
        <p15:guide id="13" orient="horz" pos="465">
          <p15:clr>
            <a:srgbClr val="A4A3A4"/>
          </p15:clr>
        </p15:guide>
        <p15:guide id="14" orient="horz" pos="4343">
          <p15:clr>
            <a:srgbClr val="A4A3A4"/>
          </p15:clr>
        </p15:guide>
        <p15:guide id="15" orient="horz" pos="6271">
          <p15:clr>
            <a:srgbClr val="A4A3A4"/>
          </p15:clr>
        </p15:guide>
        <p15:guide id="16" orient="horz" pos="3096">
          <p15:clr>
            <a:srgbClr val="A4A3A4"/>
          </p15:clr>
        </p15:guide>
        <p15:guide id="17" pos="2381">
          <p15:clr>
            <a:srgbClr val="A4A3A4"/>
          </p15:clr>
        </p15:guide>
        <p15:guide id="18" pos="8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415477"/>
    <a:srgbClr val="B3B3B3"/>
    <a:srgbClr val="7E98C7"/>
    <a:srgbClr val="6C8CC8"/>
    <a:srgbClr val="C3D0E8"/>
    <a:srgbClr val="FFFAF0"/>
    <a:srgbClr val="E6B23B"/>
    <a:srgbClr val="00B6BD"/>
    <a:srgbClr val="FDBB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6128" autoAdjust="0"/>
  </p:normalViewPr>
  <p:slideViewPr>
    <p:cSldViewPr snapToObjects="1" showGuides="1">
      <p:cViewPr>
        <p:scale>
          <a:sx n="100" d="100"/>
          <a:sy n="100" d="100"/>
        </p:scale>
        <p:origin x="2928" y="-1152"/>
      </p:cViewPr>
      <p:guideLst>
        <p:guide orient="horz" pos="3323"/>
        <p:guide orient="horz" pos="455"/>
        <p:guide orient="horz" pos="4321"/>
        <p:guide orient="horz" pos="6281"/>
        <p:guide pos="2382"/>
        <p:guide pos="635"/>
        <p:guide pos="4129"/>
        <p:guide pos="831"/>
        <p:guide orient="horz" pos="1667"/>
        <p:guide orient="horz" pos="1440"/>
        <p:guide orient="horz" pos="3102"/>
        <p:guide orient="horz" pos="1894"/>
        <p:guide orient="horz" pos="465"/>
        <p:guide orient="horz" pos="4343"/>
        <p:guide orient="horz" pos="6271"/>
        <p:guide orient="horz" pos="3096"/>
        <p:guide pos="2381"/>
        <p:guide pos="81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838"/>
    </p:cViewPr>
  </p:sorterViewPr>
  <p:notesViewPr>
    <p:cSldViewPr snapToObjects="1">
      <p:cViewPr varScale="1">
        <p:scale>
          <a:sx n="87" d="100"/>
          <a:sy n="87" d="100"/>
        </p:scale>
        <p:origin x="3762" y="66"/>
      </p:cViewPr>
      <p:guideLst>
        <p:guide orient="horz" pos="2880"/>
        <p:guide pos="2160"/>
        <p:guide orient="horz" pos="3108"/>
        <p:guide pos="212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B9BB6-B2A8-4ABD-8BD6-7A4C172DD2E4}" type="datetimeFigureOut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2022-01-20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33EF0-F3DB-4C36-964A-C461BF8042A1}" type="slidenum">
              <a:rPr lang="ko-KR" altLang="en-US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‹#›</a:t>
            </a:fld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635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46D7D706-530E-45A0-8268-55816FF1F822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46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994FB7C-81C9-4AF4-9132-D8E6B26863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31894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95690" rtl="0" eaLnBrk="1" latinLnBrk="1" hangingPunct="1">
      <a:defRPr sz="13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1pPr>
    <a:lvl2pPr marL="497845" algn="l" defTabSz="995690" rtl="0" eaLnBrk="1" latinLnBrk="1" hangingPunct="1">
      <a:defRPr sz="13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2pPr>
    <a:lvl3pPr marL="995690" algn="l" defTabSz="995690" rtl="0" eaLnBrk="1" latinLnBrk="1" hangingPunct="1">
      <a:defRPr sz="13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3pPr>
    <a:lvl4pPr marL="1493535" algn="l" defTabSz="995690" rtl="0" eaLnBrk="1" latinLnBrk="1" hangingPunct="1">
      <a:defRPr sz="13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4pPr>
    <a:lvl5pPr marL="1991380" algn="l" defTabSz="995690" rtl="0" eaLnBrk="1" latinLnBrk="1" hangingPunct="1">
      <a:defRPr sz="1300" kern="1200">
        <a:solidFill>
          <a:schemeClr val="tx1"/>
        </a:solidFill>
        <a:latin typeface="나눔고딕" panose="020D0604000000000000" pitchFamily="50" charset="-127"/>
        <a:ea typeface="나눔고딕" panose="020D0604000000000000" pitchFamily="50" charset="-127"/>
        <a:cs typeface="+mn-cs"/>
      </a:defRPr>
    </a:lvl5pPr>
    <a:lvl6pPr marL="2489225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1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6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88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887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887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75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014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014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0143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0143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30143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2685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1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96262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4FB7C-81C9-4AF4-9132-D8E6B26863EB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475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46777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336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59040" cy="1069238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224347" y="378148"/>
            <a:ext cx="2232248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en-US" altLang="ko-KR" sz="1500" dirty="0" smtClean="0">
                <a:solidFill>
                  <a:srgbClr val="415477"/>
                </a:solidFill>
                <a:latin typeface="Helvetica57-Condensed" panose="020B0500000000000000" pitchFamily="34" charset="0"/>
                <a:ea typeface="나눔고딕" panose="020D0604000000000000" pitchFamily="50" charset="-127"/>
              </a:rPr>
              <a:t>C/O/N/T/E/N/T/S</a:t>
            </a:r>
            <a:endParaRPr lang="ko-KR" altLang="en-US" sz="1500" dirty="0">
              <a:solidFill>
                <a:srgbClr val="415477"/>
              </a:solidFill>
              <a:latin typeface="Helvetica57-Condensed" panose="020B0500000000000000" pitchFamily="34" charset="0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74248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59040" cy="1069238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4227254" y="438251"/>
            <a:ext cx="247503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00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감염병관리 통합정보지원시스템사용자 </a:t>
            </a:r>
            <a:r>
              <a:rPr lang="ko-KR" altLang="en-US" sz="10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매뉴얼</a:t>
            </a:r>
            <a:endParaRPr lang="ko-KR" altLang="en-US" sz="10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60372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36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서혜진\[어빌리티]Project Work\01_감염병통합관리시스템\01.문서관련작업\06.사용자매뉴얼 디자인가이드\05.마스터작업용 이미지 제작\IMG\간지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2207027" y="1674292"/>
            <a:ext cx="297196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감염병관리 통합정보지원시스템사용자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매뉴얼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103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59040" cy="10692384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695574" y="1674292"/>
            <a:ext cx="297196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감염병관리 통합정보지원시스템사용자 </a:t>
            </a:r>
            <a:r>
              <a:rPr lang="ko-KR" altLang="en-US" sz="12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매뉴얼</a:t>
            </a:r>
            <a:endParaRPr lang="ko-KR" altLang="en-US" sz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251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" y="508"/>
            <a:ext cx="7559040" cy="106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10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서혜진\[어빌리티]Project Work\01_감염병통합관리시스템\01.문서관련작업\06.사용자매뉴얼 디자인가이드\05.마스터작업용 이미지 제작\IMG\내지배경-0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슬라이드 번호 개체 틀 6"/>
          <p:cNvSpPr txBox="1">
            <a:spLocks/>
          </p:cNvSpPr>
          <p:nvPr userDrawn="1"/>
        </p:nvSpPr>
        <p:spPr>
          <a:xfrm>
            <a:off x="469611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05653" y="286163"/>
            <a:ext cx="1981312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80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감염병관리 통합정보지원시스템사용자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매뉴얼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직사각형 6"/>
          <p:cNvSpPr/>
          <p:nvPr userDrawn="1"/>
        </p:nvSpPr>
        <p:spPr>
          <a:xfrm>
            <a:off x="432259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56472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직사각형 94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7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27" name="그룹 26"/>
          <p:cNvGrpSpPr/>
          <p:nvPr userDrawn="1"/>
        </p:nvGrpSpPr>
        <p:grpSpPr>
          <a:xfrm>
            <a:off x="7133593" y="738188"/>
            <a:ext cx="426888" cy="1526400"/>
            <a:chOff x="7133593" y="996113"/>
            <a:chExt cx="426888" cy="1526400"/>
          </a:xfrm>
        </p:grpSpPr>
        <p:grpSp>
          <p:nvGrpSpPr>
            <p:cNvPr id="28" name="그룹 27"/>
            <p:cNvGrpSpPr/>
            <p:nvPr userDrawn="1"/>
          </p:nvGrpSpPr>
          <p:grpSpPr>
            <a:xfrm>
              <a:off x="7133593" y="996113"/>
              <a:ext cx="426888" cy="1526400"/>
              <a:chOff x="8142275" y="996113"/>
              <a:chExt cx="426888" cy="1526400"/>
            </a:xfrm>
          </p:grpSpPr>
          <p:sp>
            <p:nvSpPr>
              <p:cNvPr id="33" name="양쪽 모서리가 둥근 사각형 32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7" name="양쪽 모서리가 둥근 사각형 36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30" name="그룹 29"/>
            <p:cNvGrpSpPr/>
            <p:nvPr userDrawn="1"/>
          </p:nvGrpSpPr>
          <p:grpSpPr>
            <a:xfrm rot="5400000">
              <a:off x="6927851" y="1674595"/>
              <a:ext cx="812288" cy="184666"/>
              <a:chOff x="4725023" y="281401"/>
              <a:chExt cx="812288" cy="184666"/>
            </a:xfrm>
          </p:grpSpPr>
          <p:sp>
            <p:nvSpPr>
              <p:cNvPr id="31" name="TextBox 30"/>
              <p:cNvSpPr txBox="1"/>
              <p:nvPr userDrawn="1"/>
            </p:nvSpPr>
            <p:spPr>
              <a:xfrm>
                <a:off x="4827180" y="286164"/>
                <a:ext cx="7101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시스템 공통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2" name="TextBox 31"/>
              <p:cNvSpPr txBox="1"/>
              <p:nvPr userDrawn="1"/>
            </p:nvSpPr>
            <p:spPr>
              <a:xfrm>
                <a:off x="472502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Ⅰ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8" name="그룹 37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39" name="TextBox 38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40" name="TextBox 39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1" name="그룹 40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42" name="TextBox 41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3" name="TextBox 42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4" name="그룹 43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45" name="TextBox 44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6" name="TextBox 45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7" name="그룹 46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48" name="TextBox 47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9" name="TextBox 48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0" name="그룹 49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51" name="TextBox 50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2" name="TextBox 51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53" name="직선 연결선 52"/>
          <p:cNvCxnSpPr/>
          <p:nvPr userDrawn="1"/>
        </p:nvCxnSpPr>
        <p:spPr>
          <a:xfrm>
            <a:off x="7196249" y="3811783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 userDrawn="1"/>
        </p:nvCxnSpPr>
        <p:spPr>
          <a:xfrm>
            <a:off x="7196249" y="535416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 userDrawn="1"/>
        </p:nvCxnSpPr>
        <p:spPr>
          <a:xfrm>
            <a:off x="7196249" y="689439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 userDrawn="1"/>
        </p:nvCxnSpPr>
        <p:spPr>
          <a:xfrm>
            <a:off x="7196249" y="843624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727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직사각형 81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7133593" y="2279704"/>
            <a:ext cx="426888" cy="1526400"/>
            <a:chOff x="7133593" y="2279704"/>
            <a:chExt cx="426888" cy="1526400"/>
          </a:xfrm>
        </p:grpSpPr>
        <p:grpSp>
          <p:nvGrpSpPr>
            <p:cNvPr id="27" name="그룹 26"/>
            <p:cNvGrpSpPr/>
            <p:nvPr userDrawn="1"/>
          </p:nvGrpSpPr>
          <p:grpSpPr>
            <a:xfrm>
              <a:off x="7133593" y="2279704"/>
              <a:ext cx="426888" cy="1526400"/>
              <a:chOff x="8142275" y="996113"/>
              <a:chExt cx="426888" cy="1526400"/>
            </a:xfrm>
          </p:grpSpPr>
          <p:sp>
            <p:nvSpPr>
              <p:cNvPr id="31" name="양쪽 모서리가 둥근 사각형 30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2" name="양쪽 모서리가 둥근 사각형 31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8" name="그룹 27"/>
            <p:cNvGrpSpPr/>
            <p:nvPr userDrawn="1"/>
          </p:nvGrpSpPr>
          <p:grpSpPr>
            <a:xfrm rot="5400000">
              <a:off x="7004755" y="2955381"/>
              <a:ext cx="657599" cy="184666"/>
              <a:chOff x="4654713" y="281401"/>
              <a:chExt cx="657599" cy="184666"/>
            </a:xfrm>
          </p:grpSpPr>
          <p:sp>
            <p:nvSpPr>
              <p:cNvPr id="29" name="TextBox 28"/>
              <p:cNvSpPr txBox="1"/>
              <p:nvPr userDrawn="1"/>
            </p:nvSpPr>
            <p:spPr>
              <a:xfrm>
                <a:off x="4762481" y="286163"/>
                <a:ext cx="5498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algn="l" defTabSz="995690" rtl="0" eaLnBrk="1" latinLnBrk="1" hangingPunct="1"/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kern="12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환자감</a:t>
                </a:r>
                <a:r>
                  <a:rPr lang="ko-KR" altLang="en-US" sz="1000" kern="1200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시</a:t>
                </a:r>
              </a:p>
            </p:txBody>
          </p:sp>
          <p:sp>
            <p:nvSpPr>
              <p:cNvPr id="30" name="TextBox 29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Ⅱ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3" name="그룹 32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34" name="TextBox 33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6" name="그룹 35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37" name="TextBox 36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4" name="TextBox 43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5" name="그룹 44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46" name="TextBox 45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7" name="TextBox 46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8" name="그룹 47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49" name="TextBox 48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52" name="TextBox 51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6" name="TextBox 55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57" name="직선 연결선 56"/>
          <p:cNvCxnSpPr/>
          <p:nvPr userDrawn="1"/>
        </p:nvCxnSpPr>
        <p:spPr>
          <a:xfrm>
            <a:off x="7196249" y="535416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 userDrawn="1"/>
        </p:nvCxnSpPr>
        <p:spPr>
          <a:xfrm>
            <a:off x="7196249" y="689439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 userDrawn="1"/>
        </p:nvCxnSpPr>
        <p:spPr>
          <a:xfrm>
            <a:off x="7196249" y="843624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601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직사각형 81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7133593" y="3821220"/>
            <a:ext cx="426888" cy="1526400"/>
            <a:chOff x="7133593" y="3821220"/>
            <a:chExt cx="426888" cy="1526400"/>
          </a:xfrm>
        </p:grpSpPr>
        <p:grpSp>
          <p:nvGrpSpPr>
            <p:cNvPr id="27" name="그룹 26"/>
            <p:cNvGrpSpPr/>
            <p:nvPr userDrawn="1"/>
          </p:nvGrpSpPr>
          <p:grpSpPr>
            <a:xfrm>
              <a:off x="7133593" y="3821220"/>
              <a:ext cx="426888" cy="1526400"/>
              <a:chOff x="8142275" y="996113"/>
              <a:chExt cx="426888" cy="1526400"/>
            </a:xfrm>
          </p:grpSpPr>
          <p:sp>
            <p:nvSpPr>
              <p:cNvPr id="31" name="양쪽 모서리가 둥근 사각형 30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2" name="양쪽 모서리가 둥근 사각형 31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8" name="그룹 27"/>
            <p:cNvGrpSpPr/>
            <p:nvPr userDrawn="1"/>
          </p:nvGrpSpPr>
          <p:grpSpPr>
            <a:xfrm rot="5400000">
              <a:off x="6946869" y="4495732"/>
              <a:ext cx="784964" cy="184666"/>
              <a:chOff x="4647573" y="281401"/>
              <a:chExt cx="784964" cy="184666"/>
            </a:xfrm>
          </p:grpSpPr>
          <p:sp>
            <p:nvSpPr>
              <p:cNvPr id="29" name="TextBox 28"/>
              <p:cNvSpPr txBox="1"/>
              <p:nvPr userDrawn="1"/>
            </p:nvSpPr>
            <p:spPr>
              <a:xfrm>
                <a:off x="4757672" y="286163"/>
                <a:ext cx="67486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병원체확인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0" name="TextBox 29"/>
              <p:cNvSpPr txBox="1"/>
              <p:nvPr userDrawn="1"/>
            </p:nvSpPr>
            <p:spPr>
              <a:xfrm>
                <a:off x="464757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Ⅲ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3" name="그룹 32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34" name="TextBox 33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6" name="그룹 35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37" name="TextBox 36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41" name="TextBox 40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2" name="그룹 41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43" name="TextBox 42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7" name="TextBox 46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8" name="그룹 47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49" name="TextBox 48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52" name="TextBox 51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54" name="직선 연결선 53"/>
          <p:cNvCxnSpPr/>
          <p:nvPr userDrawn="1"/>
        </p:nvCxnSpPr>
        <p:spPr>
          <a:xfrm>
            <a:off x="7196249" y="226929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 userDrawn="1"/>
        </p:nvCxnSpPr>
        <p:spPr>
          <a:xfrm>
            <a:off x="7196249" y="689439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 userDrawn="1"/>
        </p:nvCxnSpPr>
        <p:spPr>
          <a:xfrm>
            <a:off x="7196249" y="843624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218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직사각형 81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3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26" name="그룹 25"/>
          <p:cNvGrpSpPr/>
          <p:nvPr userDrawn="1"/>
        </p:nvGrpSpPr>
        <p:grpSpPr>
          <a:xfrm>
            <a:off x="7133593" y="5363283"/>
            <a:ext cx="426888" cy="1526400"/>
            <a:chOff x="7133593" y="5363283"/>
            <a:chExt cx="426888" cy="1526400"/>
          </a:xfrm>
        </p:grpSpPr>
        <p:grpSp>
          <p:nvGrpSpPr>
            <p:cNvPr id="27" name="그룹 26"/>
            <p:cNvGrpSpPr/>
            <p:nvPr userDrawn="1"/>
          </p:nvGrpSpPr>
          <p:grpSpPr>
            <a:xfrm>
              <a:off x="7133593" y="5363283"/>
              <a:ext cx="426888" cy="1526400"/>
              <a:chOff x="8142275" y="996113"/>
              <a:chExt cx="426888" cy="1526400"/>
            </a:xfrm>
          </p:grpSpPr>
          <p:sp>
            <p:nvSpPr>
              <p:cNvPr id="31" name="양쪽 모서리가 둥근 사각형 30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2" name="양쪽 모서리가 둥근 사각형 31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8" name="그룹 27"/>
            <p:cNvGrpSpPr/>
            <p:nvPr userDrawn="1"/>
          </p:nvGrpSpPr>
          <p:grpSpPr>
            <a:xfrm rot="5400000">
              <a:off x="7003553" y="6040162"/>
              <a:ext cx="660003" cy="184666"/>
              <a:chOff x="4654713" y="281401"/>
              <a:chExt cx="660003" cy="184666"/>
            </a:xfrm>
          </p:grpSpPr>
          <p:sp>
            <p:nvSpPr>
              <p:cNvPr id="29" name="TextBox 28"/>
              <p:cNvSpPr txBox="1"/>
              <p:nvPr userDrawn="1"/>
            </p:nvSpPr>
            <p:spPr>
              <a:xfrm>
                <a:off x="4760077" y="286163"/>
                <a:ext cx="5546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역학조사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0" name="TextBox 29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Ⅳ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3" name="그룹 32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34" name="TextBox 33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6" name="그룹 35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37" name="TextBox 36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41" name="TextBox 40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2" name="그룹 41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43" name="TextBox 42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4" name="TextBox 43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5" name="그룹 44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46" name="TextBox 45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0" name="TextBox 49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1" name="그룹 50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52" name="TextBox 51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3" name="TextBox 52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54" name="직선 연결선 53"/>
          <p:cNvCxnSpPr/>
          <p:nvPr userDrawn="1"/>
        </p:nvCxnSpPr>
        <p:spPr>
          <a:xfrm>
            <a:off x="7196249" y="226929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 userDrawn="1"/>
        </p:nvCxnSpPr>
        <p:spPr>
          <a:xfrm>
            <a:off x="7196249" y="3811783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 userDrawn="1"/>
        </p:nvCxnSpPr>
        <p:spPr>
          <a:xfrm>
            <a:off x="7196249" y="843624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709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직사각형 82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27" name="그룹 26"/>
          <p:cNvGrpSpPr/>
          <p:nvPr userDrawn="1"/>
        </p:nvGrpSpPr>
        <p:grpSpPr>
          <a:xfrm>
            <a:off x="7133593" y="6904252"/>
            <a:ext cx="426888" cy="1526400"/>
            <a:chOff x="7133593" y="6904252"/>
            <a:chExt cx="426888" cy="1526400"/>
          </a:xfrm>
        </p:grpSpPr>
        <p:grpSp>
          <p:nvGrpSpPr>
            <p:cNvPr id="28" name="그룹 27"/>
            <p:cNvGrpSpPr/>
            <p:nvPr userDrawn="1"/>
          </p:nvGrpSpPr>
          <p:grpSpPr>
            <a:xfrm>
              <a:off x="7133593" y="6904252"/>
              <a:ext cx="426888" cy="1526400"/>
              <a:chOff x="8142275" y="996113"/>
              <a:chExt cx="426888" cy="1526400"/>
            </a:xfrm>
          </p:grpSpPr>
          <p:sp>
            <p:nvSpPr>
              <p:cNvPr id="32" name="양쪽 모서리가 둥근 사각형 31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3" name="양쪽 모서리가 둥근 사각형 32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9" name="그룹 28"/>
            <p:cNvGrpSpPr/>
            <p:nvPr userDrawn="1"/>
          </p:nvGrpSpPr>
          <p:grpSpPr>
            <a:xfrm rot="5400000">
              <a:off x="7006968" y="7581132"/>
              <a:ext cx="660003" cy="184666"/>
              <a:chOff x="4654713" y="281401"/>
              <a:chExt cx="660003" cy="184666"/>
            </a:xfrm>
          </p:grpSpPr>
          <p:sp>
            <p:nvSpPr>
              <p:cNvPr id="30" name="TextBox 29"/>
              <p:cNvSpPr txBox="1"/>
              <p:nvPr userDrawn="1"/>
            </p:nvSpPr>
            <p:spPr>
              <a:xfrm>
                <a:off x="4760077" y="286163"/>
                <a:ext cx="5546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환자관리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31" name="TextBox 30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Ⅴ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34" name="그룹 33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35" name="TextBox 34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6" name="TextBox 35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7" name="그룹 36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41" name="TextBox 40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42" name="TextBox 41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3" name="그룹 42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44" name="TextBox 43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5" name="TextBox 44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6" name="그룹 45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47" name="TextBox 46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8" name="TextBox 47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9" name="그룹 48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53" name="TextBox 52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54" name="TextBox 53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55" name="직선 연결선 54"/>
          <p:cNvCxnSpPr/>
          <p:nvPr userDrawn="1"/>
        </p:nvCxnSpPr>
        <p:spPr>
          <a:xfrm>
            <a:off x="7196249" y="226929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 userDrawn="1"/>
        </p:nvCxnSpPr>
        <p:spPr>
          <a:xfrm>
            <a:off x="7196249" y="3811783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 userDrawn="1"/>
        </p:nvCxnSpPr>
        <p:spPr>
          <a:xfrm>
            <a:off x="7196249" y="535416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13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서혜진\[어빌리티]Project Work\01_감염병통합관리시스템\01.문서관련작업\06.사용자매뉴얼 디자인가이드\05.마스터작업용 이미지 제작\IMG\내지배경-03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직사각형 82"/>
          <p:cNvSpPr/>
          <p:nvPr userDrawn="1"/>
        </p:nvSpPr>
        <p:spPr>
          <a:xfrm>
            <a:off x="6845444" y="10223329"/>
            <a:ext cx="288032" cy="14400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5" name="슬라이드 번호 개체 틀 6"/>
          <p:cNvSpPr txBox="1">
            <a:spLocks/>
          </p:cNvSpPr>
          <p:nvPr userDrawn="1"/>
        </p:nvSpPr>
        <p:spPr>
          <a:xfrm>
            <a:off x="6624947" y="10287401"/>
            <a:ext cx="474793" cy="307430"/>
          </a:xfrm>
          <a:prstGeom prst="rect">
            <a:avLst/>
          </a:prstGeom>
        </p:spPr>
        <p:txBody>
          <a:bodyPr lIns="0" tIns="0" rIns="0" bIns="0"/>
          <a:lstStyle>
            <a:defPPr>
              <a:defRPr lang="ko-KR"/>
            </a:defPPr>
            <a:lvl1pPr marL="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84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69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53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38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9225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7070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916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761" algn="l" defTabSz="995690" rtl="0" eaLnBrk="1" latinLnBrk="1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CD159A1-2E86-4831-A589-F16F750D4605}" type="slidenum">
              <a:rPr lang="ko-KR" altLang="en-US" sz="1100" kern="120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rPr>
              <a:pPr algn="r"/>
              <a:t>‹#›</a:t>
            </a:fld>
            <a:endParaRPr lang="ko-KR" altLang="en-US" sz="1100" kern="12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+mn-cs"/>
            </a:endParaRPr>
          </a:p>
        </p:txBody>
      </p:sp>
      <p:grpSp>
        <p:nvGrpSpPr>
          <p:cNvPr id="38" name="그룹 37"/>
          <p:cNvGrpSpPr/>
          <p:nvPr userDrawn="1"/>
        </p:nvGrpSpPr>
        <p:grpSpPr>
          <a:xfrm>
            <a:off x="7133593" y="8445768"/>
            <a:ext cx="426888" cy="1526400"/>
            <a:chOff x="7133593" y="8445768"/>
            <a:chExt cx="426888" cy="1526400"/>
          </a:xfrm>
        </p:grpSpPr>
        <p:grpSp>
          <p:nvGrpSpPr>
            <p:cNvPr id="39" name="그룹 38"/>
            <p:cNvGrpSpPr/>
            <p:nvPr userDrawn="1"/>
          </p:nvGrpSpPr>
          <p:grpSpPr>
            <a:xfrm>
              <a:off x="7133593" y="8445768"/>
              <a:ext cx="426888" cy="1526400"/>
              <a:chOff x="8142275" y="996113"/>
              <a:chExt cx="426888" cy="1526400"/>
            </a:xfrm>
          </p:grpSpPr>
          <p:sp>
            <p:nvSpPr>
              <p:cNvPr id="52" name="양쪽 모서리가 둥근 사각형 51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8" name="양쪽 모서리가 둥근 사각형 57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40" name="그룹 39"/>
            <p:cNvGrpSpPr/>
            <p:nvPr userDrawn="1"/>
          </p:nvGrpSpPr>
          <p:grpSpPr>
            <a:xfrm rot="5400000">
              <a:off x="6933744" y="9123849"/>
              <a:ext cx="806474" cy="184666"/>
              <a:chOff x="4621372" y="281401"/>
              <a:chExt cx="806474" cy="184666"/>
            </a:xfrm>
          </p:grpSpPr>
          <p:sp>
            <p:nvSpPr>
              <p:cNvPr id="50" name="TextBox 49"/>
              <p:cNvSpPr txBox="1"/>
              <p:nvPr userDrawn="1"/>
            </p:nvSpPr>
            <p:spPr>
              <a:xfrm>
                <a:off x="4752981" y="286162"/>
                <a:ext cx="67486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err="1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통합현황판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51" name="TextBox 50"/>
              <p:cNvSpPr txBox="1"/>
              <p:nvPr userDrawn="1"/>
            </p:nvSpPr>
            <p:spPr>
              <a:xfrm>
                <a:off x="4621372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Ⅵ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59" name="그룹 58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60" name="TextBox 59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61" name="TextBox 60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2" name="그룹 61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63" name="TextBox 62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64" name="TextBox 63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5" name="그룹 64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66" name="TextBox 65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67" name="TextBox 66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8" name="그룹 67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69" name="TextBox 68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70" name="TextBox 69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1" name="그룹 70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72" name="TextBox 71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73" name="TextBox 72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74" name="직선 연결선 73"/>
          <p:cNvCxnSpPr/>
          <p:nvPr userDrawn="1"/>
        </p:nvCxnSpPr>
        <p:spPr>
          <a:xfrm>
            <a:off x="7196249" y="226929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 userDrawn="1"/>
        </p:nvCxnSpPr>
        <p:spPr>
          <a:xfrm>
            <a:off x="7196249" y="3811783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직선 연결선 75"/>
          <p:cNvCxnSpPr/>
          <p:nvPr userDrawn="1"/>
        </p:nvCxnSpPr>
        <p:spPr>
          <a:xfrm>
            <a:off x="7196249" y="535416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/>
          <p:cNvCxnSpPr/>
          <p:nvPr userDrawn="1"/>
        </p:nvCxnSpPr>
        <p:spPr>
          <a:xfrm>
            <a:off x="7196249" y="689439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72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그룹 50"/>
          <p:cNvGrpSpPr/>
          <p:nvPr userDrawn="1"/>
        </p:nvGrpSpPr>
        <p:grpSpPr>
          <a:xfrm>
            <a:off x="7133593" y="738188"/>
            <a:ext cx="426888" cy="1526400"/>
            <a:chOff x="7133593" y="996113"/>
            <a:chExt cx="426888" cy="1526400"/>
          </a:xfrm>
        </p:grpSpPr>
        <p:grpSp>
          <p:nvGrpSpPr>
            <p:cNvPr id="7" name="그룹 6"/>
            <p:cNvGrpSpPr/>
            <p:nvPr userDrawn="1"/>
          </p:nvGrpSpPr>
          <p:grpSpPr>
            <a:xfrm>
              <a:off x="7133593" y="996113"/>
              <a:ext cx="426888" cy="1526400"/>
              <a:chOff x="8142275" y="996113"/>
              <a:chExt cx="426888" cy="1526400"/>
            </a:xfrm>
          </p:grpSpPr>
          <p:sp>
            <p:nvSpPr>
              <p:cNvPr id="11" name="양쪽 모서리가 둥근 사각형 10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2" name="양쪽 모서리가 둥근 사각형 11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8" name="그룹 7"/>
            <p:cNvGrpSpPr/>
            <p:nvPr userDrawn="1"/>
          </p:nvGrpSpPr>
          <p:grpSpPr>
            <a:xfrm rot="5400000">
              <a:off x="6927851" y="1674595"/>
              <a:ext cx="812288" cy="184666"/>
              <a:chOff x="4725023" y="281401"/>
              <a:chExt cx="812288" cy="184666"/>
            </a:xfrm>
          </p:grpSpPr>
          <p:sp>
            <p:nvSpPr>
              <p:cNvPr id="9" name="TextBox 8"/>
              <p:cNvSpPr txBox="1"/>
              <p:nvPr userDrawn="1"/>
            </p:nvSpPr>
            <p:spPr>
              <a:xfrm>
                <a:off x="4827180" y="286164"/>
                <a:ext cx="7101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시스템 공통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" name="TextBox 9"/>
              <p:cNvSpPr txBox="1"/>
              <p:nvPr userDrawn="1"/>
            </p:nvSpPr>
            <p:spPr>
              <a:xfrm>
                <a:off x="472502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Ⅰ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10" name="그룹 109"/>
          <p:cNvGrpSpPr/>
          <p:nvPr userDrawn="1"/>
        </p:nvGrpSpPr>
        <p:grpSpPr>
          <a:xfrm>
            <a:off x="7133593" y="2279704"/>
            <a:ext cx="426888" cy="1526400"/>
            <a:chOff x="7133593" y="2279704"/>
            <a:chExt cx="426888" cy="1526400"/>
          </a:xfrm>
        </p:grpSpPr>
        <p:grpSp>
          <p:nvGrpSpPr>
            <p:cNvPr id="60" name="그룹 59"/>
            <p:cNvGrpSpPr/>
            <p:nvPr userDrawn="1"/>
          </p:nvGrpSpPr>
          <p:grpSpPr>
            <a:xfrm>
              <a:off x="7133593" y="2279704"/>
              <a:ext cx="426888" cy="1526400"/>
              <a:chOff x="8142275" y="996113"/>
              <a:chExt cx="426888" cy="1526400"/>
            </a:xfrm>
          </p:grpSpPr>
          <p:sp>
            <p:nvSpPr>
              <p:cNvPr id="64" name="양쪽 모서리가 둥근 사각형 63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65" name="양쪽 모서리가 둥근 사각형 64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95" name="그룹 94"/>
            <p:cNvGrpSpPr/>
            <p:nvPr userDrawn="1"/>
          </p:nvGrpSpPr>
          <p:grpSpPr>
            <a:xfrm rot="5400000">
              <a:off x="7004755" y="2955381"/>
              <a:ext cx="657599" cy="184666"/>
              <a:chOff x="4654713" y="281401"/>
              <a:chExt cx="657599" cy="184666"/>
            </a:xfrm>
          </p:grpSpPr>
          <p:sp>
            <p:nvSpPr>
              <p:cNvPr id="96" name="TextBox 95"/>
              <p:cNvSpPr txBox="1"/>
              <p:nvPr userDrawn="1"/>
            </p:nvSpPr>
            <p:spPr>
              <a:xfrm>
                <a:off x="4762481" y="286163"/>
                <a:ext cx="549831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algn="l" defTabSz="995690" rtl="0" eaLnBrk="1" latinLnBrk="1" hangingPunct="1"/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kern="12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환자감</a:t>
                </a:r>
                <a:r>
                  <a:rPr lang="ko-KR" altLang="en-US" sz="1000" kern="1200" dirty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  <a:cs typeface="+mn-cs"/>
                  </a:rPr>
                  <a:t>시</a:t>
                </a:r>
              </a:p>
            </p:txBody>
          </p:sp>
          <p:sp>
            <p:nvSpPr>
              <p:cNvPr id="97" name="TextBox 96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Ⅱ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11" name="그룹 110"/>
          <p:cNvGrpSpPr/>
          <p:nvPr userDrawn="1"/>
        </p:nvGrpSpPr>
        <p:grpSpPr>
          <a:xfrm>
            <a:off x="7133593" y="3821220"/>
            <a:ext cx="426888" cy="1526400"/>
            <a:chOff x="7133593" y="3821220"/>
            <a:chExt cx="426888" cy="1526400"/>
          </a:xfrm>
        </p:grpSpPr>
        <p:grpSp>
          <p:nvGrpSpPr>
            <p:cNvPr id="67" name="그룹 66"/>
            <p:cNvGrpSpPr/>
            <p:nvPr userDrawn="1"/>
          </p:nvGrpSpPr>
          <p:grpSpPr>
            <a:xfrm>
              <a:off x="7133593" y="3821220"/>
              <a:ext cx="426888" cy="1526400"/>
              <a:chOff x="8142275" y="996113"/>
              <a:chExt cx="426888" cy="1526400"/>
            </a:xfrm>
          </p:grpSpPr>
          <p:sp>
            <p:nvSpPr>
              <p:cNvPr id="71" name="양쪽 모서리가 둥근 사각형 70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2" name="양쪽 모서리가 둥근 사각형 71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98" name="그룹 97"/>
            <p:cNvGrpSpPr/>
            <p:nvPr userDrawn="1"/>
          </p:nvGrpSpPr>
          <p:grpSpPr>
            <a:xfrm rot="5400000">
              <a:off x="6946869" y="4495732"/>
              <a:ext cx="784964" cy="184666"/>
              <a:chOff x="4647573" y="281401"/>
              <a:chExt cx="784964" cy="184666"/>
            </a:xfrm>
          </p:grpSpPr>
          <p:sp>
            <p:nvSpPr>
              <p:cNvPr id="99" name="TextBox 98"/>
              <p:cNvSpPr txBox="1"/>
              <p:nvPr userDrawn="1"/>
            </p:nvSpPr>
            <p:spPr>
              <a:xfrm>
                <a:off x="4757672" y="286163"/>
                <a:ext cx="67486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병원체확인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0" name="TextBox 99"/>
              <p:cNvSpPr txBox="1"/>
              <p:nvPr userDrawn="1"/>
            </p:nvSpPr>
            <p:spPr>
              <a:xfrm>
                <a:off x="464757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Ⅲ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12" name="그룹 111"/>
          <p:cNvGrpSpPr/>
          <p:nvPr userDrawn="1"/>
        </p:nvGrpSpPr>
        <p:grpSpPr>
          <a:xfrm>
            <a:off x="7133593" y="5363283"/>
            <a:ext cx="426888" cy="1526400"/>
            <a:chOff x="7133593" y="5363283"/>
            <a:chExt cx="426888" cy="1526400"/>
          </a:xfrm>
        </p:grpSpPr>
        <p:grpSp>
          <p:nvGrpSpPr>
            <p:cNvPr id="74" name="그룹 73"/>
            <p:cNvGrpSpPr/>
            <p:nvPr userDrawn="1"/>
          </p:nvGrpSpPr>
          <p:grpSpPr>
            <a:xfrm>
              <a:off x="7133593" y="5363283"/>
              <a:ext cx="426888" cy="1526400"/>
              <a:chOff x="8142275" y="996113"/>
              <a:chExt cx="426888" cy="1526400"/>
            </a:xfrm>
          </p:grpSpPr>
          <p:sp>
            <p:nvSpPr>
              <p:cNvPr id="78" name="양쪽 모서리가 둥근 사각형 77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9" name="양쪽 모서리가 둥근 사각형 78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01" name="그룹 100"/>
            <p:cNvGrpSpPr/>
            <p:nvPr userDrawn="1"/>
          </p:nvGrpSpPr>
          <p:grpSpPr>
            <a:xfrm rot="5400000">
              <a:off x="7003553" y="6040162"/>
              <a:ext cx="660003" cy="184666"/>
              <a:chOff x="4654713" y="281401"/>
              <a:chExt cx="660003" cy="184666"/>
            </a:xfrm>
          </p:grpSpPr>
          <p:sp>
            <p:nvSpPr>
              <p:cNvPr id="102" name="TextBox 101"/>
              <p:cNvSpPr txBox="1"/>
              <p:nvPr userDrawn="1"/>
            </p:nvSpPr>
            <p:spPr>
              <a:xfrm>
                <a:off x="4760077" y="286163"/>
                <a:ext cx="5546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역학조사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3" name="TextBox 102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Ⅳ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13" name="그룹 112"/>
          <p:cNvGrpSpPr/>
          <p:nvPr userDrawn="1"/>
        </p:nvGrpSpPr>
        <p:grpSpPr>
          <a:xfrm>
            <a:off x="7133593" y="6904252"/>
            <a:ext cx="426888" cy="1526400"/>
            <a:chOff x="7133593" y="6904252"/>
            <a:chExt cx="426888" cy="1526400"/>
          </a:xfrm>
        </p:grpSpPr>
        <p:grpSp>
          <p:nvGrpSpPr>
            <p:cNvPr id="81" name="그룹 80"/>
            <p:cNvGrpSpPr/>
            <p:nvPr userDrawn="1"/>
          </p:nvGrpSpPr>
          <p:grpSpPr>
            <a:xfrm>
              <a:off x="7133593" y="6904252"/>
              <a:ext cx="426888" cy="1526400"/>
              <a:chOff x="8142275" y="996113"/>
              <a:chExt cx="426888" cy="1526400"/>
            </a:xfrm>
          </p:grpSpPr>
          <p:sp>
            <p:nvSpPr>
              <p:cNvPr id="85" name="양쪽 모서리가 둥근 사각형 84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86" name="양쪽 모서리가 둥근 사각형 85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04" name="그룹 103"/>
            <p:cNvGrpSpPr/>
            <p:nvPr userDrawn="1"/>
          </p:nvGrpSpPr>
          <p:grpSpPr>
            <a:xfrm rot="5400000">
              <a:off x="7006968" y="7581132"/>
              <a:ext cx="660003" cy="184666"/>
              <a:chOff x="4654713" y="281401"/>
              <a:chExt cx="660003" cy="184666"/>
            </a:xfrm>
          </p:grpSpPr>
          <p:sp>
            <p:nvSpPr>
              <p:cNvPr id="105" name="TextBox 104"/>
              <p:cNvSpPr txBox="1"/>
              <p:nvPr userDrawn="1"/>
            </p:nvSpPr>
            <p:spPr>
              <a:xfrm>
                <a:off x="4760077" y="286163"/>
                <a:ext cx="554639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환자관리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6" name="TextBox 105"/>
              <p:cNvSpPr txBox="1"/>
              <p:nvPr userDrawn="1"/>
            </p:nvSpPr>
            <p:spPr>
              <a:xfrm>
                <a:off x="4654713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Ⅴ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14" name="그룹 113"/>
          <p:cNvGrpSpPr/>
          <p:nvPr userDrawn="1"/>
        </p:nvGrpSpPr>
        <p:grpSpPr>
          <a:xfrm>
            <a:off x="7133593" y="8445768"/>
            <a:ext cx="426888" cy="1526400"/>
            <a:chOff x="7133593" y="8445768"/>
            <a:chExt cx="426888" cy="1526400"/>
          </a:xfrm>
        </p:grpSpPr>
        <p:grpSp>
          <p:nvGrpSpPr>
            <p:cNvPr id="88" name="그룹 87"/>
            <p:cNvGrpSpPr/>
            <p:nvPr userDrawn="1"/>
          </p:nvGrpSpPr>
          <p:grpSpPr>
            <a:xfrm>
              <a:off x="7133593" y="8445768"/>
              <a:ext cx="426888" cy="1526400"/>
              <a:chOff x="8142275" y="996113"/>
              <a:chExt cx="426888" cy="1526400"/>
            </a:xfrm>
          </p:grpSpPr>
          <p:sp>
            <p:nvSpPr>
              <p:cNvPr id="92" name="양쪽 모서리가 둥근 사각형 91"/>
              <p:cNvSpPr/>
              <p:nvPr userDrawn="1"/>
            </p:nvSpPr>
            <p:spPr>
              <a:xfrm rot="16200000">
                <a:off x="7592519" y="1545869"/>
                <a:ext cx="15264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C3D0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93" name="양쪽 모서리가 둥근 사각형 92"/>
              <p:cNvSpPr/>
              <p:nvPr userDrawn="1"/>
            </p:nvSpPr>
            <p:spPr>
              <a:xfrm rot="16200000">
                <a:off x="7675319" y="1545869"/>
                <a:ext cx="1360800" cy="426888"/>
              </a:xfrm>
              <a:prstGeom prst="round2SameRect">
                <a:avLst>
                  <a:gd name="adj1" fmla="val 18019"/>
                  <a:gd name="adj2" fmla="val 0"/>
                </a:avLst>
              </a:prstGeom>
              <a:solidFill>
                <a:srgbClr val="7E98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07" name="그룹 106"/>
            <p:cNvGrpSpPr/>
            <p:nvPr userDrawn="1"/>
          </p:nvGrpSpPr>
          <p:grpSpPr>
            <a:xfrm rot="5400000">
              <a:off x="6933744" y="9123849"/>
              <a:ext cx="806474" cy="184666"/>
              <a:chOff x="4621372" y="281401"/>
              <a:chExt cx="806474" cy="184666"/>
            </a:xfrm>
          </p:grpSpPr>
          <p:sp>
            <p:nvSpPr>
              <p:cNvPr id="108" name="TextBox 107"/>
              <p:cNvSpPr txBox="1"/>
              <p:nvPr userDrawn="1"/>
            </p:nvSpPr>
            <p:spPr>
              <a:xfrm>
                <a:off x="4752981" y="286162"/>
                <a:ext cx="674865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altLang="ko-KR" sz="1000" dirty="0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. </a:t>
                </a:r>
                <a:r>
                  <a:rPr lang="ko-KR" altLang="en-US" sz="1000" dirty="0" err="1" smtClean="0">
                    <a:solidFill>
                      <a:schemeClr val="bg1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통합현황판</a:t>
                </a:r>
                <a:endParaRPr lang="ko-KR" altLang="en-US" sz="1000" dirty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109" name="TextBox 108"/>
              <p:cNvSpPr txBox="1"/>
              <p:nvPr userDrawn="1"/>
            </p:nvSpPr>
            <p:spPr>
              <a:xfrm>
                <a:off x="4621372" y="281401"/>
                <a:ext cx="145874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US" altLang="ko-KR" sz="1200" b="1" dirty="0" smtClean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Ⅵ</a:t>
                </a:r>
                <a:endParaRPr lang="ko-KR" altLang="en-US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44993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3368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 userDrawn="1"/>
        </p:nvGrpSpPr>
        <p:grpSpPr>
          <a:xfrm rot="5400000">
            <a:off x="6927851" y="1416670"/>
            <a:ext cx="812288" cy="184666"/>
            <a:chOff x="4725023" y="281401"/>
            <a:chExt cx="812288" cy="184666"/>
          </a:xfrm>
        </p:grpSpPr>
        <p:sp>
          <p:nvSpPr>
            <p:cNvPr id="8" name="TextBox 7"/>
            <p:cNvSpPr txBox="1"/>
            <p:nvPr userDrawn="1"/>
          </p:nvSpPr>
          <p:spPr>
            <a:xfrm>
              <a:off x="4827180" y="286164"/>
              <a:ext cx="7101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시스템 공통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472502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Ⅰ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27" name="그룹 26"/>
          <p:cNvGrpSpPr/>
          <p:nvPr userDrawn="1"/>
        </p:nvGrpSpPr>
        <p:grpSpPr>
          <a:xfrm rot="5400000">
            <a:off x="7004755" y="2955381"/>
            <a:ext cx="657599" cy="184666"/>
            <a:chOff x="4654713" y="281401"/>
            <a:chExt cx="657599" cy="184666"/>
          </a:xfrm>
        </p:grpSpPr>
        <p:sp>
          <p:nvSpPr>
            <p:cNvPr id="28" name="TextBox 27"/>
            <p:cNvSpPr txBox="1"/>
            <p:nvPr userDrawn="1"/>
          </p:nvSpPr>
          <p:spPr>
            <a:xfrm>
              <a:off x="4762481" y="286163"/>
              <a:ext cx="54983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환자감</a:t>
              </a:r>
              <a:r>
                <a:rPr lang="ko-KR" altLang="en-US" sz="1000" dirty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시</a:t>
              </a:r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Ⅱ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0" name="그룹 29"/>
          <p:cNvGrpSpPr/>
          <p:nvPr userDrawn="1"/>
        </p:nvGrpSpPr>
        <p:grpSpPr>
          <a:xfrm rot="5400000">
            <a:off x="6945677" y="4494540"/>
            <a:ext cx="787346" cy="184666"/>
            <a:chOff x="4645191" y="281401"/>
            <a:chExt cx="787346" cy="184666"/>
          </a:xfrm>
        </p:grpSpPr>
        <p:sp>
          <p:nvSpPr>
            <p:cNvPr id="31" name="TextBox 30"/>
            <p:cNvSpPr txBox="1"/>
            <p:nvPr userDrawn="1"/>
          </p:nvSpPr>
          <p:spPr>
            <a:xfrm>
              <a:off x="4757672" y="286163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병원체확인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2" name="TextBox 31"/>
            <p:cNvSpPr txBox="1"/>
            <p:nvPr userDrawn="1"/>
          </p:nvSpPr>
          <p:spPr>
            <a:xfrm>
              <a:off x="4645191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Ⅲ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3" name="그룹 32"/>
          <p:cNvGrpSpPr/>
          <p:nvPr userDrawn="1"/>
        </p:nvGrpSpPr>
        <p:grpSpPr>
          <a:xfrm rot="5400000">
            <a:off x="7003553" y="6040162"/>
            <a:ext cx="660003" cy="184666"/>
            <a:chOff x="4654713" y="281401"/>
            <a:chExt cx="660003" cy="184666"/>
          </a:xfrm>
        </p:grpSpPr>
        <p:sp>
          <p:nvSpPr>
            <p:cNvPr id="34" name="TextBox 33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역학조사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5" name="TextBox 34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Ⅳ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6" name="그룹 35"/>
          <p:cNvGrpSpPr/>
          <p:nvPr userDrawn="1"/>
        </p:nvGrpSpPr>
        <p:grpSpPr>
          <a:xfrm rot="5400000">
            <a:off x="7006968" y="7581132"/>
            <a:ext cx="660003" cy="184666"/>
            <a:chOff x="4654713" y="281401"/>
            <a:chExt cx="660003" cy="184666"/>
          </a:xfrm>
        </p:grpSpPr>
        <p:sp>
          <p:nvSpPr>
            <p:cNvPr id="37" name="TextBox 36"/>
            <p:cNvSpPr txBox="1"/>
            <p:nvPr userDrawn="1"/>
          </p:nvSpPr>
          <p:spPr>
            <a:xfrm>
              <a:off x="4760077" y="286163"/>
              <a:ext cx="554639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환자관리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38" name="TextBox 37"/>
            <p:cNvSpPr txBox="1"/>
            <p:nvPr userDrawn="1"/>
          </p:nvSpPr>
          <p:spPr>
            <a:xfrm>
              <a:off x="4654713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Ⅴ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9" name="그룹 38"/>
          <p:cNvGrpSpPr/>
          <p:nvPr userDrawn="1"/>
        </p:nvGrpSpPr>
        <p:grpSpPr>
          <a:xfrm rot="5400000">
            <a:off x="6933744" y="9123849"/>
            <a:ext cx="806474" cy="184666"/>
            <a:chOff x="4621372" y="281401"/>
            <a:chExt cx="806474" cy="184666"/>
          </a:xfrm>
        </p:grpSpPr>
        <p:sp>
          <p:nvSpPr>
            <p:cNvPr id="40" name="TextBox 39"/>
            <p:cNvSpPr txBox="1"/>
            <p:nvPr userDrawn="1"/>
          </p:nvSpPr>
          <p:spPr>
            <a:xfrm>
              <a:off x="4752981" y="286162"/>
              <a:ext cx="674865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altLang="ko-KR" sz="1000" dirty="0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. </a:t>
              </a:r>
              <a:r>
                <a:rPr lang="ko-KR" altLang="en-US" sz="1000" dirty="0" err="1" smtClean="0">
                  <a:solidFill>
                    <a:srgbClr val="B3B3B3"/>
                  </a:solidFill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통합현황판</a:t>
              </a:r>
              <a:endParaRPr lang="ko-KR" altLang="en-US" sz="1000" dirty="0">
                <a:solidFill>
                  <a:srgbClr val="B3B3B3"/>
                </a:solidFill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  <p:sp>
          <p:nvSpPr>
            <p:cNvPr id="41" name="TextBox 40"/>
            <p:cNvSpPr txBox="1"/>
            <p:nvPr userDrawn="1"/>
          </p:nvSpPr>
          <p:spPr>
            <a:xfrm>
              <a:off x="4621372" y="281401"/>
              <a:ext cx="14587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altLang="ko-KR" sz="1200" b="0" dirty="0" smtClean="0">
                  <a:solidFill>
                    <a:srgbClr val="B3B3B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Ⅵ</a:t>
              </a:r>
              <a:endParaRPr lang="ko-KR" altLang="en-US" sz="1200" b="0" dirty="0">
                <a:solidFill>
                  <a:srgbClr val="B3B3B3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42" name="직선 연결선 41"/>
          <p:cNvCxnSpPr/>
          <p:nvPr userDrawn="1"/>
        </p:nvCxnSpPr>
        <p:spPr>
          <a:xfrm>
            <a:off x="7196249" y="226929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/>
          <p:cNvCxnSpPr/>
          <p:nvPr userDrawn="1"/>
        </p:nvCxnSpPr>
        <p:spPr>
          <a:xfrm>
            <a:off x="7196249" y="3811783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 userDrawn="1"/>
        </p:nvCxnSpPr>
        <p:spPr>
          <a:xfrm>
            <a:off x="7196249" y="5354166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/>
          <p:cNvCxnSpPr/>
          <p:nvPr userDrawn="1"/>
        </p:nvCxnSpPr>
        <p:spPr>
          <a:xfrm>
            <a:off x="7196249" y="689439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 userDrawn="1"/>
        </p:nvCxnSpPr>
        <p:spPr>
          <a:xfrm>
            <a:off x="7196249" y="8436244"/>
            <a:ext cx="298800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844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5" y="425757"/>
            <a:ext cx="2487604" cy="1811938"/>
          </a:xfrm>
          <a:prstGeom prst="rect">
            <a:avLst/>
          </a:prstGeom>
        </p:spPr>
        <p:txBody>
          <a:bodyPr anchor="b"/>
          <a:lstStyle>
            <a:lvl1pPr algn="l">
              <a:defRPr sz="2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6245" y="425757"/>
            <a:ext cx="4226957" cy="9126521"/>
          </a:xfrm>
          <a:prstGeom prst="rect">
            <a:avLst/>
          </a:prstGeom>
        </p:spPr>
        <p:txBody>
          <a:bodyPr/>
          <a:lstStyle>
            <a:lvl1pPr>
              <a:defRPr sz="35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3000"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2600"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2200"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2200"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8065" y="2237694"/>
            <a:ext cx="2487604" cy="7314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CD159A1-2E86-4831-A589-F16F750D46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617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2060" y="7485381"/>
            <a:ext cx="4536758" cy="883692"/>
          </a:xfrm>
          <a:prstGeom prst="rect">
            <a:avLst/>
          </a:prstGeom>
        </p:spPr>
        <p:txBody>
          <a:bodyPr anchor="b"/>
          <a:lstStyle>
            <a:lvl1pPr algn="l">
              <a:defRPr sz="2200" b="1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2060" y="8369073"/>
            <a:ext cx="4536758" cy="1254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CD159A1-2E86-4831-A589-F16F750D46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9213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78063" y="2495129"/>
            <a:ext cx="6805137" cy="7057150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CD159A1-2E86-4831-A589-F16F750D46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0104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111436" y="571801"/>
            <a:ext cx="1275964" cy="1216374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83549" y="571801"/>
            <a:ext cx="3701869" cy="12163743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378063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5418905" y="9911199"/>
            <a:ext cx="1764295" cy="569324"/>
          </a:xfrm>
          <a:prstGeom prst="rect">
            <a:avLst/>
          </a:prstGeom>
        </p:spPr>
        <p:txBody>
          <a:bodyPr/>
          <a:lstStyle>
            <a:lvl1pPr>
              <a:defRPr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fld id="{BCD159A1-2E86-4831-A589-F16F750D460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2145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2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50" r:id="rId4"/>
    <p:sldLayoutId id="2147483669" r:id="rId5"/>
    <p:sldLayoutId id="2147483670" r:id="rId6"/>
    <p:sldLayoutId id="2147483651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95690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84" indent="-373384" algn="l" defTabSz="995690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998" indent="-311153" algn="l" defTabSz="995690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1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4" y="-1588"/>
            <a:ext cx="7562850" cy="1069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0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489" y="2481240"/>
            <a:ext cx="609141" cy="76944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5000" b="1" dirty="0" smtClean="0">
                <a:solidFill>
                  <a:srgbClr val="3A568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endParaRPr lang="ko-KR" altLang="en-US" sz="5000" b="1" dirty="0">
              <a:solidFill>
                <a:srgbClr val="3A568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8317" y="2502384"/>
            <a:ext cx="193001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</a:t>
            </a:r>
            <a:r>
              <a:rPr lang="ko-KR" altLang="en-US" sz="40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본</a:t>
            </a:r>
            <a:r>
              <a:rPr lang="ko-KR" altLang="en-US" sz="40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감시</a:t>
            </a:r>
            <a:endParaRPr lang="ko-KR" altLang="en-US" sz="40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45046" y="3579214"/>
            <a:ext cx="3559821" cy="50229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내기관현황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인플루엔자 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인플루엔자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수족구병 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수족구병 신고내역  조회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수족구병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성매개감염병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12.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성매개감염병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5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8317" y="2502384"/>
            <a:ext cx="193001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환자감시</a:t>
            </a:r>
            <a:endParaRPr lang="ko-KR" altLang="en-US" sz="40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2399" y="2347523"/>
            <a:ext cx="3563476" cy="544149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13.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en-US" altLang="ko-KR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14.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15.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18.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21.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해외유입기생충감염증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22. </a:t>
            </a:r>
            <a:r>
              <a:rPr lang="ko-KR" altLang="en-US" sz="1600" dirty="0" err="1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해외유입기생충감염증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23. 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en-US" altLang="ko-KR" sz="1600" dirty="0" smtClean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24. </a:t>
            </a:r>
            <a:r>
              <a:rPr lang="ko-KR" altLang="en-US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신고내역 조회</a:t>
            </a:r>
            <a:endParaRPr lang="ko-KR" altLang="en-US" sz="1600" dirty="0">
              <a:solidFill>
                <a:srgbClr val="4E71B2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1600" dirty="0" smtClean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25. </a:t>
            </a:r>
            <a:r>
              <a:rPr lang="ko-KR" altLang="en-US" sz="1600" dirty="0" err="1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표본감시감염병</a:t>
            </a:r>
            <a:r>
              <a:rPr lang="ko-KR" altLang="en-US" sz="1600" dirty="0">
                <a:solidFill>
                  <a:srgbClr val="4E71B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신고서식 다운로드</a:t>
            </a:r>
          </a:p>
        </p:txBody>
      </p:sp>
    </p:spTree>
    <p:extLst>
      <p:ext uri="{BB962C8B-B14F-4D97-AF65-F5344CB8AC3E}">
        <p14:creationId xmlns:p14="http://schemas.microsoft.com/office/powerpoint/2010/main" val="34813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서혜진\[어빌리티]Project Work\01_감염병통합관리시스템\01.문서관련작업\06.사용자매뉴얼 디자인가이드\05.마스터작업용 이미지 제작\IMG\대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720000"/>
            <a:ext cx="55435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85287" y="895035"/>
            <a:ext cx="43922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3A568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endParaRPr lang="ko-KR" altLang="en-US" sz="3600" b="1" dirty="0">
              <a:solidFill>
                <a:srgbClr val="3A568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2542" y="921750"/>
            <a:ext cx="135293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</a:t>
            </a: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본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감시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003772" y="1832475"/>
            <a:ext cx="5543913" cy="918000"/>
            <a:chOff x="1003772" y="1832475"/>
            <a:chExt cx="5543913" cy="918000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1097285" y="1832475"/>
              <a:ext cx="5450400" cy="918000"/>
            </a:xfrm>
            <a:prstGeom prst="roundRect">
              <a:avLst>
                <a:gd name="adj" fmla="val 10811"/>
              </a:avLst>
            </a:prstGeom>
            <a:solidFill>
              <a:srgbClr val="EEF1F6"/>
            </a:solidFill>
            <a:ln w="6350">
              <a:solidFill>
                <a:srgbClr val="6687C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</a:t>
              </a:r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7" name="Picture 4" descr="D:\서혜진\[어빌리티]Project Work\01_감염병통합관리시스템\01.문서관련작업\06.사용자매뉴얼 디자인가이드\05.마스터작업용 이미지 제작\IMG\개요리본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772" y="1909364"/>
              <a:ext cx="1060450" cy="354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341823" y="1855083"/>
              <a:ext cx="306174" cy="2496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70000"/>
                </a:lnSpc>
              </a:pPr>
              <a:r>
                <a:rPr lang="ko-KR" altLang="en-US" sz="1100" dirty="0" smtClean="0">
                  <a:solidFill>
                    <a:schemeClr val="bg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개 요</a:t>
              </a: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097285" y="2153393"/>
              <a:ext cx="5450400" cy="307777"/>
            </a:xfrm>
            <a:prstGeom prst="rect">
              <a:avLst/>
            </a:prstGeom>
          </p:spPr>
          <p:txBody>
            <a:bodyPr wrap="square" lIns="180000" rIns="18000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ko-KR" sz="1000" smtClean="0"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4</a:t>
              </a:r>
              <a:r>
                <a:rPr lang="ko-KR" altLang="en-US" sz="1000" smtClean="0"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급 법정감염병에 대하여 </a:t>
              </a:r>
              <a:r>
                <a:rPr lang="ko-KR" altLang="en-US" sz="1000" dirty="0" smtClean="0">
                  <a:latin typeface="나눔고딕 Light" panose="020D0904000000000000" pitchFamily="50" charset="-127"/>
                  <a:ea typeface="나눔고딕 Light" panose="020D0904000000000000" pitchFamily="50" charset="-127"/>
                </a:rPr>
                <a:t>표본감시기관을 지정하여 표본감시를 진행하기 위한 시스템</a:t>
              </a:r>
              <a:endPara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endParaRPr>
            </a:p>
          </p:txBody>
        </p: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535784"/>
              </p:ext>
            </p:extLst>
          </p:nvPr>
        </p:nvGraphicFramePr>
        <p:xfrm>
          <a:off x="1010440" y="2966475"/>
          <a:ext cx="5542023" cy="7020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>
                      <a:noFill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처리내용 및 절차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화면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3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내기관현황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기준 담당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표본감시감염병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업무 관련 전체 현황을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내기관현황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조회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인플루엔자 신고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인플루엔자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인플루엔자 환자수를 연령별로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일일감시기간인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경우는 일별로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인플루엔자 신고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담당자 정보 입력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</a:b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) 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8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인플루엔자 신고내역 조회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인플루엔자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인플루엔자 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인플루엔자 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환자수를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감염병별로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 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기생충감염병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기생충감염병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수족구병 신고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수족구병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수족구병 환자수를 연령별로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수족구병 신고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담당자 정보 입력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</a:b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수족구병 신고내역 조회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수족구병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수족구병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수족구병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환자별로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합병증동반수족구병 신고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합병증동반수족구병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환자별로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성매개감염병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46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성매개감염병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74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서혜진\[어빌리티]Project Work\01_감염병통합관리시스템\01.문서관련작업\06.사용자매뉴얼 디자인가이드\05.마스터작업용 이미지 제작\IMG\대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720000"/>
            <a:ext cx="55435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85287" y="895035"/>
            <a:ext cx="43922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3A568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endParaRPr lang="ko-KR" altLang="en-US" sz="3600" b="1" dirty="0">
              <a:solidFill>
                <a:srgbClr val="3A568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2542" y="921750"/>
            <a:ext cx="135293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</a:t>
            </a: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본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감시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308"/>
              </p:ext>
            </p:extLst>
          </p:nvPr>
        </p:nvGraphicFramePr>
        <p:xfrm>
          <a:off x="1010440" y="1832475"/>
          <a:ext cx="5542023" cy="73299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>
                      <a:noFill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처리내용 및 절차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화면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환자수를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감염증별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환자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-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병원체보유자별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입원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48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시간 이전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-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이후별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성인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-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소아별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내성균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분리건수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전체분리건수를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 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의료관련감염병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616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의료관련감염병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632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감염증별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연령대별 환자수를 신고한다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장관감염증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648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장관감염증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664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감염증별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연령대별 외래환자수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전체환자수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사망자수를 신고한다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급성호흡기감염증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680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급성호흡기감염증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2696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감염별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/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연령대별 환자수를 신고한다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엔테로바이러스감염증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엔테로바이러스감염증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해외유입기생충감염증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해외유입기생충감염증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환자별로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해외유입기생충감염증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9569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해외유입기생충감염증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목록 조회</a:t>
                      </a:r>
                      <a:endParaRPr lang="en-US" altLang="ko-KR" sz="1000" kern="1200" baseline="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en-US" altLang="ko-KR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해외유입기생충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4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서혜진\[어빌리티]Project Work\01_감염병통합관리시스템\01.문서관련작업\06.사용자매뉴얼 디자인가이드\05.마스터작업용 이미지 제작\IMG\대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720000"/>
            <a:ext cx="554355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85287" y="895035"/>
            <a:ext cx="43922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3A568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</a:t>
            </a:r>
            <a:endParaRPr lang="ko-KR" altLang="en-US" sz="3600" b="1" dirty="0">
              <a:solidFill>
                <a:srgbClr val="3A568A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12542" y="921750"/>
            <a:ext cx="135293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</a:t>
            </a:r>
            <a:r>
              <a:rPr lang="ko-KR" altLang="en-US" sz="28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본</a:t>
            </a:r>
            <a:r>
              <a:rPr lang="ko-KR" altLang="en-US" sz="28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감시</a:t>
            </a:r>
            <a:endParaRPr lang="ko-KR" altLang="en-US" sz="28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823565"/>
              </p:ext>
            </p:extLst>
          </p:nvPr>
        </p:nvGraphicFramePr>
        <p:xfrm>
          <a:off x="1010440" y="1832475"/>
          <a:ext cx="5542023" cy="20863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8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265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>
                      <a:noFill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처리내용 및 절차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관련 화면</a:t>
                      </a:r>
                      <a:endParaRPr lang="ko-KR" altLang="en-US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9D0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안과질환 신고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안과질환 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주별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안과질환 환자수를 </a:t>
                      </a:r>
                      <a:r>
                        <a:rPr lang="ko-KR" altLang="en-US" sz="1000" baseline="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질환별로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안과질환 신고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담당자 정보 입력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/>
                      </a:r>
                      <a:b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</a:b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 (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수정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안과질환 신고내역 조회</a:t>
                      </a: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안과질환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표본감시기관인 경우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, 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안과질환 </a:t>
                      </a:r>
                      <a:r>
                        <a:rPr lang="ko-KR" altLang="en-US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신고내역을 조회한다</a:t>
                      </a:r>
                      <a:r>
                        <a:rPr lang="en-US" altLang="ko-KR" sz="1000" baseline="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  <a:endParaRPr lang="en-US" altLang="ko-KR" sz="1000" dirty="0" smtClean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안과질환 </a:t>
                      </a:r>
                      <a:r>
                        <a:rPr lang="ko-KR" altLang="en-US" sz="1000" kern="1200" baseline="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신고내역 조회</a:t>
                      </a:r>
                      <a:endParaRPr lang="en-US" altLang="ko-KR" sz="1000" kern="1200" dirty="0" smtClean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표본감시감염병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신고서식 다운로드</a:t>
                      </a:r>
                      <a:endParaRPr lang="ko-KR" altLang="en-US" sz="1000" dirty="0">
                        <a:latin typeface="나눔고딕 Light" panose="020D0904000000000000" pitchFamily="50" charset="-127"/>
                        <a:ea typeface="나눔고딕 Light" panose="020D0904000000000000" pitchFamily="50" charset="-127"/>
                      </a:endParaRPr>
                    </a:p>
                  </a:txBody>
                  <a:tcPr marL="180000" marR="180000" marT="36000" marB="36000">
                    <a:lnR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7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표본감시감염병별</a:t>
                      </a:r>
                      <a:r>
                        <a:rPr lang="ko-KR" altLang="en-US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 신고서식을 </a:t>
                      </a:r>
                      <a:r>
                        <a:rPr lang="ko-KR" altLang="en-US" sz="1000" dirty="0" err="1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다운로드한다</a:t>
                      </a:r>
                      <a:r>
                        <a:rPr lang="en-US" altLang="ko-KR" sz="1000" dirty="0" smtClean="0"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</a:rPr>
                        <a:t>.</a:t>
                      </a: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4F61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표본감시감염병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나눔고딕 Light" panose="020D0904000000000000" pitchFamily="50" charset="-127"/>
                          <a:ea typeface="나눔고딕 Light" panose="020D0904000000000000" pitchFamily="50" charset="-127"/>
                          <a:cs typeface="+mn-cs"/>
                        </a:rPr>
                        <a:t> 신고서식 다운로드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나눔고딕 Light" panose="020D0904000000000000" pitchFamily="50" charset="-127"/>
                        <a:ea typeface="나눔고딕 Light" panose="020D0904000000000000" pitchFamily="50" charset="-127"/>
                        <a:cs typeface="+mn-cs"/>
                      </a:endParaRPr>
                    </a:p>
                  </a:txBody>
                  <a:tcPr marL="180000" marR="180000" marT="36000" marB="36000">
                    <a:lnL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AF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56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22790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내기관현황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2547664"/>
            <a:ext cx="119904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내기관현황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조회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6174792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6407419"/>
            <a:ext cx="5386090" cy="17235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감염병지정현황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확인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표본감시기관 정보와 지정된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정보를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보건소신고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신고현황 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지정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중 보건소로 신고하는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감염병에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대한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현황을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신고된 주간은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으로 표시되고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미신고된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주간은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 표시된다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을 클릭하면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상세보기 팝업이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오픈되어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상세정보를 조회할 수 있으며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팝업이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이는 해당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설명을 참고한다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질병청신고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신고현황 조회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지정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중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신고하는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감염병에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대한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을 클릭하면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상세보기 팝업이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오픈되어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상세정보를 조회할 수 있으며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미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를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클릭시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팝업이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이는 해당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설명을 참고한다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824748" y="286162"/>
            <a:ext cx="172565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</a:t>
            </a:r>
            <a:r>
              <a:rPr lang="en-US" altLang="ko-KR" sz="800" b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b="1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내기관현황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240537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내기관현황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계정이 속한 표본감시기관의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지정 현황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지정된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표본감시감염병에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대한 보건소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현황과 질병청이신고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현황을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9917" y="2814837"/>
            <a:ext cx="5201634" cy="319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22790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인플루엔자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512379" y="2538388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684773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684773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15091" y="3778213"/>
            <a:ext cx="119904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인플루엔자 신고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992072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인플루엔자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총진료환자수와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의사환자수를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질병관리청으로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372545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4" name="직선 화살표 연결선 63"/>
          <p:cNvCxnSpPr>
            <a:stCxn id="25" idx="3"/>
            <a:endCxn id="58" idx="1"/>
          </p:cNvCxnSpPr>
          <p:nvPr/>
        </p:nvCxnSpPr>
        <p:spPr>
          <a:xfrm>
            <a:off x="2692773" y="3199698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>
            <a:stCxn id="20" idx="3"/>
            <a:endCxn id="57" idx="1"/>
          </p:cNvCxnSpPr>
          <p:nvPr/>
        </p:nvCxnSpPr>
        <p:spPr>
          <a:xfrm>
            <a:off x="2692773" y="287804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인플루엔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95314" y="9236873"/>
            <a:ext cx="5304337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변경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표본감시기관의 담당자 정보를 변경하고자 할 경우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클릭하면 담당자명과 전화번호를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변경할 수 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진료환자수와 의사환자수를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 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344050" y="9004246"/>
            <a:ext cx="901537" cy="169277"/>
            <a:chOff x="1344050" y="6875094"/>
            <a:chExt cx="901537" cy="169277"/>
          </a:xfrm>
        </p:grpSpPr>
        <p:sp>
          <p:nvSpPr>
            <p:cNvPr id="39" name="직사각형 38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1347224" y="4053936"/>
            <a:ext cx="5184000" cy="4575714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224" y="4046038"/>
            <a:ext cx="5184000" cy="4583612"/>
          </a:xfrm>
          <a:prstGeom prst="rect">
            <a:avLst/>
          </a:prstGeom>
        </p:spPr>
      </p:pic>
      <p:sp>
        <p:nvSpPr>
          <p:cNvPr id="70" name="Rectangle 5"/>
          <p:cNvSpPr/>
          <p:nvPr/>
        </p:nvSpPr>
        <p:spPr>
          <a:xfrm>
            <a:off x="3106080" y="6185593"/>
            <a:ext cx="287719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2926076" y="6176963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1" t="49184" r="61968" b="12556"/>
          <a:stretch/>
        </p:blipFill>
        <p:spPr bwMode="auto">
          <a:xfrm>
            <a:off x="1380049" y="6470552"/>
            <a:ext cx="2013749" cy="199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5"/>
          <p:cNvSpPr/>
          <p:nvPr/>
        </p:nvSpPr>
        <p:spPr>
          <a:xfrm>
            <a:off x="2827886" y="4175323"/>
            <a:ext cx="287719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28" name="Oval 23"/>
          <p:cNvSpPr>
            <a:spLocks noChangeAspect="1"/>
          </p:cNvSpPr>
          <p:nvPr/>
        </p:nvSpPr>
        <p:spPr>
          <a:xfrm>
            <a:off x="2638357" y="417621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309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/>
          <p:cNvSpPr/>
          <p:nvPr/>
        </p:nvSpPr>
        <p:spPr>
          <a:xfrm>
            <a:off x="1670488" y="719999"/>
            <a:ext cx="4881600" cy="918289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96148" y="785384"/>
            <a:ext cx="3147015" cy="7755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표본감시기관명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이름이 표시된다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 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한주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동안 진료한 총 환자수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의사환자수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진료한 환자 중에 인플루엔자가 의심되는 환자수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344050" y="4698628"/>
            <a:ext cx="901537" cy="169277"/>
            <a:chOff x="1344050" y="6875094"/>
            <a:chExt cx="901537" cy="169277"/>
          </a:xfrm>
        </p:grpSpPr>
        <p:sp>
          <p:nvSpPr>
            <p:cNvPr id="6" name="직사각형 5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95314" y="4931255"/>
            <a:ext cx="1776127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 정보를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512379" y="5256876"/>
            <a:ext cx="863999" cy="153888"/>
            <a:chOff x="1512379" y="7913815"/>
            <a:chExt cx="863999" cy="153888"/>
          </a:xfrm>
        </p:grpSpPr>
        <p:sp>
          <p:nvSpPr>
            <p:cNvPr id="11" name="타원 10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670488" y="5481394"/>
            <a:ext cx="4881600" cy="729402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6148" y="5546777"/>
            <a:ext cx="4636206" cy="5816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담당하는 사람의 성명을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휴대폰번호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담당자의 휴대폰번호를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추후 미신고시 이 휴대폰번호로 알림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SMS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전달된다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5091" y="1944136"/>
            <a:ext cx="160300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담당자 정보 입력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수정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47224" y="2219860"/>
            <a:ext cx="4358251" cy="231897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</a:t>
            </a:r>
            <a:r>
              <a:rPr lang="en-US" altLang="ko-KR" sz="800" b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인플루엔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055" y="2273207"/>
            <a:ext cx="4323420" cy="2248558"/>
          </a:xfrm>
          <a:prstGeom prst="rect">
            <a:avLst/>
          </a:prstGeom>
        </p:spPr>
      </p:pic>
      <p:sp>
        <p:nvSpPr>
          <p:cNvPr id="21" name="Rectangle 5"/>
          <p:cNvSpPr/>
          <p:nvPr/>
        </p:nvSpPr>
        <p:spPr>
          <a:xfrm>
            <a:off x="2786167" y="3973446"/>
            <a:ext cx="684743" cy="349901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22" name="Oval 23"/>
          <p:cNvSpPr>
            <a:spLocks noChangeAspect="1"/>
          </p:cNvSpPr>
          <p:nvPr/>
        </p:nvSpPr>
        <p:spPr>
          <a:xfrm>
            <a:off x="2621403" y="396735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883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950855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인플루엔자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2970436"/>
            <a:ext cx="177131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인플루엔자 신고내역 조회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3246159"/>
            <a:ext cx="5184000" cy="4130533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343129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인플루엔자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표본감시기간을 선택한다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신고가 되어 있으면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이미 신고한 기간입니다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확인하시겠습니까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?”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알림 팝업이 뜨고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 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 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인플루엔자 신고내역을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95314" y="7811575"/>
            <a:ext cx="240931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인플루엔자 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인플루엔자 신고내역 팝업을 닫는다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344050" y="7578948"/>
            <a:ext cx="901537" cy="169277"/>
            <a:chOff x="1344050" y="6875094"/>
            <a:chExt cx="901537" cy="169277"/>
          </a:xfrm>
        </p:grpSpPr>
        <p:sp>
          <p:nvSpPr>
            <p:cNvPr id="39" name="직사각형 38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Ⅱ-3.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인플루엔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830" y="3276334"/>
            <a:ext cx="5171394" cy="407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396216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기생충감염병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94237"/>
            <a:ext cx="133209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69960"/>
            <a:ext cx="5184000" cy="2624553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7146900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36580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512379" y="2754412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684773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684773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5372545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0" name="직선 화살표 연결선 59"/>
          <p:cNvCxnSpPr>
            <a:stCxn id="53" idx="3"/>
            <a:endCxn id="59" idx="1"/>
          </p:cNvCxnSpPr>
          <p:nvPr/>
        </p:nvCxnSpPr>
        <p:spPr>
          <a:xfrm>
            <a:off x="2692773" y="341572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stCxn id="52" idx="3"/>
            <a:endCxn id="58" idx="1"/>
          </p:cNvCxnSpPr>
          <p:nvPr/>
        </p:nvCxnSpPr>
        <p:spPr>
          <a:xfrm>
            <a:off x="2692773" y="3094066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95314" y="7368737"/>
            <a:ext cx="4550926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 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1512379" y="7722964"/>
            <a:ext cx="863999" cy="153888"/>
            <a:chOff x="1512379" y="7913815"/>
            <a:chExt cx="863999" cy="153888"/>
          </a:xfrm>
        </p:grpSpPr>
        <p:sp>
          <p:nvSpPr>
            <p:cNvPr id="64" name="타원 63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66" name="직사각형 65"/>
          <p:cNvSpPr/>
          <p:nvPr/>
        </p:nvSpPr>
        <p:spPr>
          <a:xfrm>
            <a:off x="1670488" y="7947482"/>
            <a:ext cx="4881600" cy="1287650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96148" y="8012865"/>
            <a:ext cx="4474302" cy="11633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검사자수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검사를 진행한 환자수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이름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b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 기관장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자동 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Ⅱ-4.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4930" y="4296913"/>
            <a:ext cx="5163593" cy="2578730"/>
          </a:xfrm>
          <a:prstGeom prst="rect">
            <a:avLst/>
          </a:prstGeom>
        </p:spPr>
      </p:pic>
      <p:sp>
        <p:nvSpPr>
          <p:cNvPr id="70" name="Rectangle 5"/>
          <p:cNvSpPr/>
          <p:nvPr/>
        </p:nvSpPr>
        <p:spPr>
          <a:xfrm>
            <a:off x="3606961" y="6636494"/>
            <a:ext cx="325016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3443911" y="6635415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738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11917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기생충감염병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3" name="직사각형 42"/>
          <p:cNvSpPr/>
          <p:nvPr/>
        </p:nvSpPr>
        <p:spPr>
          <a:xfrm>
            <a:off x="1347224" y="3400632"/>
            <a:ext cx="5184000" cy="166914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5274692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5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36580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95314" y="5496529"/>
            <a:ext cx="287578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목록 조회</a:t>
            </a:r>
            <a:endParaRPr lang="en-US" altLang="ko-KR" sz="100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지연신고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정해진 신고기간  이후에 신고 된 내역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15091" y="6211166"/>
            <a:ext cx="190436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41" name="직사각형 40"/>
          <p:cNvSpPr/>
          <p:nvPr/>
        </p:nvSpPr>
        <p:spPr>
          <a:xfrm>
            <a:off x="1347224" y="6486890"/>
            <a:ext cx="5184000" cy="260422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1344050" y="9231060"/>
            <a:ext cx="901537" cy="169277"/>
            <a:chOff x="1344050" y="6875094"/>
            <a:chExt cx="901537" cy="169277"/>
          </a:xfrm>
        </p:grpSpPr>
        <p:sp>
          <p:nvSpPr>
            <p:cNvPr id="46" name="직사각형 45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495314" y="9452897"/>
            <a:ext cx="177292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삭제한다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팝업이 닫힌다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Ⅱ-5.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0016" y="3400633"/>
            <a:ext cx="5214894" cy="161426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315091" y="3124908"/>
            <a:ext cx="22105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기생충감염병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70" name="Rectangle 5"/>
          <p:cNvSpPr/>
          <p:nvPr/>
        </p:nvSpPr>
        <p:spPr>
          <a:xfrm>
            <a:off x="6263927" y="3435928"/>
            <a:ext cx="287623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6624963" y="343850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32" name="Rectangle 5"/>
          <p:cNvSpPr/>
          <p:nvPr/>
        </p:nvSpPr>
        <p:spPr>
          <a:xfrm>
            <a:off x="1361997" y="3403563"/>
            <a:ext cx="4537484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33" name="Oval 23"/>
          <p:cNvSpPr>
            <a:spLocks noChangeAspect="1"/>
          </p:cNvSpPr>
          <p:nvPr/>
        </p:nvSpPr>
        <p:spPr>
          <a:xfrm>
            <a:off x="1198947" y="34024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36" name="Rectangle 5"/>
          <p:cNvSpPr/>
          <p:nvPr/>
        </p:nvSpPr>
        <p:spPr>
          <a:xfrm>
            <a:off x="1352587" y="3845647"/>
            <a:ext cx="3652180" cy="12771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37" name="Oval 23"/>
          <p:cNvSpPr>
            <a:spLocks noChangeAspect="1"/>
          </p:cNvSpPr>
          <p:nvPr/>
        </p:nvSpPr>
        <p:spPr>
          <a:xfrm>
            <a:off x="1189537" y="384456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grpSp>
        <p:nvGrpSpPr>
          <p:cNvPr id="34" name="그룹 33"/>
          <p:cNvGrpSpPr/>
          <p:nvPr/>
        </p:nvGrpSpPr>
        <p:grpSpPr>
          <a:xfrm>
            <a:off x="1352587" y="6498828"/>
            <a:ext cx="5142637" cy="2572431"/>
            <a:chOff x="-6163549" y="1114275"/>
            <a:chExt cx="10534650" cy="6229350"/>
          </a:xfrm>
        </p:grpSpPr>
        <p:pic>
          <p:nvPicPr>
            <p:cNvPr id="40" name="그림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6163549" y="1114275"/>
              <a:ext cx="10534650" cy="6229350"/>
            </a:xfrm>
            <a:prstGeom prst="rect">
              <a:avLst/>
            </a:prstGeom>
          </p:spPr>
        </p:pic>
        <p:pic>
          <p:nvPicPr>
            <p:cNvPr id="49" name="그림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858958" y="6858868"/>
              <a:ext cx="1895475" cy="390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309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059585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수족구병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512379" y="2538388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684773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684773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15091" y="3778213"/>
            <a:ext cx="106599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수족구병 신고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6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71847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수족구병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총진료환자수와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의사환자수를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질병관리본부로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372545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4" name="직선 화살표 연결선 63"/>
          <p:cNvCxnSpPr>
            <a:stCxn id="25" idx="3"/>
            <a:endCxn id="58" idx="1"/>
          </p:cNvCxnSpPr>
          <p:nvPr/>
        </p:nvCxnSpPr>
        <p:spPr>
          <a:xfrm>
            <a:off x="2692773" y="3199698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>
            <a:stCxn id="20" idx="3"/>
            <a:endCxn id="57" idx="1"/>
          </p:cNvCxnSpPr>
          <p:nvPr/>
        </p:nvCxnSpPr>
        <p:spPr>
          <a:xfrm>
            <a:off x="2692773" y="287804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그룹 36"/>
          <p:cNvGrpSpPr/>
          <p:nvPr/>
        </p:nvGrpSpPr>
        <p:grpSpPr>
          <a:xfrm>
            <a:off x="1344050" y="8659068"/>
            <a:ext cx="901537" cy="169277"/>
            <a:chOff x="1344050" y="6875094"/>
            <a:chExt cx="901537" cy="169277"/>
          </a:xfrm>
        </p:grpSpPr>
        <p:sp>
          <p:nvSpPr>
            <p:cNvPr id="39" name="직사각형 38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495314" y="8891695"/>
            <a:ext cx="5304337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변경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표본감시기관의 담당자 정보를 변경하고자 할 경우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클릭하면 담당자명과 전화번호를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변경할 수 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진료환자수와 의사환자수를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 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053936"/>
            <a:ext cx="5184000" cy="4321857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Ⅱ-6.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224" y="4096809"/>
            <a:ext cx="5158599" cy="4266731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2937315" y="6082322"/>
            <a:ext cx="428026" cy="162826"/>
            <a:chOff x="2981013" y="6004346"/>
            <a:chExt cx="428026" cy="162826"/>
          </a:xfrm>
        </p:grpSpPr>
        <p:sp>
          <p:nvSpPr>
            <p:cNvPr id="70" name="Rectangle 5"/>
            <p:cNvSpPr/>
            <p:nvPr/>
          </p:nvSpPr>
          <p:spPr>
            <a:xfrm>
              <a:off x="3149778" y="6020596"/>
              <a:ext cx="259261" cy="146576"/>
            </a:xfrm>
            <a:prstGeom prst="rect">
              <a:avLst/>
            </a:prstGeom>
            <a:noFill/>
            <a:ln w="952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나눔고딕" panose="020D0604000000000000" pitchFamily="50" charset="-127"/>
              </a:endParaRPr>
            </a:p>
          </p:txBody>
        </p:sp>
        <p:sp>
          <p:nvSpPr>
            <p:cNvPr id="71" name="Oval 23"/>
            <p:cNvSpPr>
              <a:spLocks noChangeAspect="1"/>
            </p:cNvSpPr>
            <p:nvPr/>
          </p:nvSpPr>
          <p:spPr>
            <a:xfrm>
              <a:off x="2981013" y="6004346"/>
              <a:ext cx="144000" cy="144000"/>
            </a:xfrm>
            <a:prstGeom prst="ellipse">
              <a:avLst/>
            </a:prstGeom>
            <a:solidFill>
              <a:srgbClr val="FF0000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 smtClean="0">
                  <a:solidFill>
                    <a:schemeClr val="bg1"/>
                  </a:solidFill>
                  <a:latin typeface="나눔고딕" panose="020D0604000000000000" pitchFamily="50" charset="-127"/>
                </a:rPr>
                <a:t>1</a:t>
              </a:r>
              <a:endParaRPr lang="en-US" sz="700" b="1" dirty="0">
                <a:solidFill>
                  <a:schemeClr val="bg1"/>
                </a:solidFill>
                <a:latin typeface="나눔고딕" panose="020D0604000000000000" pitchFamily="50" charset="-127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0" t="55107" r="63454" b="2029"/>
          <a:stretch/>
        </p:blipFill>
        <p:spPr bwMode="auto">
          <a:xfrm>
            <a:off x="1406524" y="6446860"/>
            <a:ext cx="1936591" cy="1845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84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/>
          <p:cNvSpPr/>
          <p:nvPr/>
        </p:nvSpPr>
        <p:spPr>
          <a:xfrm>
            <a:off x="1670488" y="719999"/>
            <a:ext cx="4881600" cy="918289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96148" y="785384"/>
            <a:ext cx="3365024" cy="7755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표본감시기관명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계정의 소속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표본감시기관명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자동 표시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 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한주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동안 진료한 총 환자수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의사환자수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진료한 환자 중에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수족구병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의심되는 환자수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344050" y="4698628"/>
            <a:ext cx="901537" cy="169277"/>
            <a:chOff x="1344050" y="6875094"/>
            <a:chExt cx="901537" cy="169277"/>
          </a:xfrm>
        </p:grpSpPr>
        <p:sp>
          <p:nvSpPr>
            <p:cNvPr id="6" name="직사각형 5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95314" y="4931255"/>
            <a:ext cx="1776127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 정보를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512379" y="5256876"/>
            <a:ext cx="863999" cy="153888"/>
            <a:chOff x="1512379" y="7913815"/>
            <a:chExt cx="863999" cy="153888"/>
          </a:xfrm>
        </p:grpSpPr>
        <p:sp>
          <p:nvSpPr>
            <p:cNvPr id="11" name="타원 10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670488" y="5481394"/>
            <a:ext cx="4881600" cy="729402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6148" y="5546777"/>
            <a:ext cx="4636206" cy="5816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담당하는 사람의 성명을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휴대폰번호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담당자의 휴대폰번호를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추후 미신고시 이 휴대폰번호로 알림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SMS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전달된다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5091" y="1944136"/>
            <a:ext cx="160300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담당자 정보 입력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수정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47224" y="2219860"/>
            <a:ext cx="4358251" cy="231897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Ⅱ-6.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533" y="2234462"/>
            <a:ext cx="4351642" cy="2304944"/>
          </a:xfrm>
          <a:prstGeom prst="rect">
            <a:avLst/>
          </a:prstGeom>
        </p:spPr>
      </p:pic>
      <p:sp>
        <p:nvSpPr>
          <p:cNvPr id="17" name="Rectangle 5"/>
          <p:cNvSpPr/>
          <p:nvPr/>
        </p:nvSpPr>
        <p:spPr>
          <a:xfrm>
            <a:off x="2812838" y="4050556"/>
            <a:ext cx="607754" cy="288032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18" name="Oval 23"/>
          <p:cNvSpPr>
            <a:spLocks noChangeAspect="1"/>
          </p:cNvSpPr>
          <p:nvPr/>
        </p:nvSpPr>
        <p:spPr>
          <a:xfrm>
            <a:off x="2621403" y="395211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809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782539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수족구병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2970436"/>
            <a:ext cx="163826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수족구병 신고내역 조회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7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309467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수족구병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표본감시기간을 선택한다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신고가 되어 있으면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이미 신고한 기간입니다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확인하시겠습니까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?”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알림 팝업이 뜨고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 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 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수족구병 신고내역을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95314" y="7811575"/>
            <a:ext cx="228908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수족구병 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수족구병 신고내역 팝업을 닫는다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3246159"/>
            <a:ext cx="5184000" cy="4130533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1344050" y="7578948"/>
            <a:ext cx="901537" cy="169277"/>
            <a:chOff x="1344050" y="6875094"/>
            <a:chExt cx="901537" cy="169277"/>
          </a:xfrm>
        </p:grpSpPr>
        <p:sp>
          <p:nvSpPr>
            <p:cNvPr id="39" name="직사각형 38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Ⅱ-7.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수족구</a:t>
            </a:r>
            <a:r>
              <a:rPr lang="ko-KR" altLang="en-US" sz="800" dirty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9150" y="3246160"/>
            <a:ext cx="5172074" cy="412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2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901161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합병증동반수족구병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78548"/>
            <a:ext cx="173124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54271"/>
            <a:ext cx="5184000" cy="4563093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9055112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9287739"/>
            <a:ext cx="5067093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 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 정보와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056192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팝업에서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보건소로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1512379" y="2732697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1684773" y="2946337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</a:t>
            </a:r>
            <a:r>
              <a:rPr lang="ko-KR" altLang="en-US" sz="9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1684773" y="3267993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48" name="직선 화살표 연결선 47"/>
          <p:cNvCxnSpPr>
            <a:stCxn id="47" idx="3"/>
            <a:endCxn id="51" idx="1"/>
          </p:cNvCxnSpPr>
          <p:nvPr/>
        </p:nvCxnSpPr>
        <p:spPr>
          <a:xfrm>
            <a:off x="2692773" y="3394007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화살표 연결선 48"/>
          <p:cNvCxnSpPr>
            <a:stCxn id="44" idx="3"/>
            <a:endCxn id="50" idx="1"/>
          </p:cNvCxnSpPr>
          <p:nvPr/>
        </p:nvCxnSpPr>
        <p:spPr>
          <a:xfrm>
            <a:off x="2692773" y="3072351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모서리가 둥근 직사각형 49"/>
          <p:cNvSpPr/>
          <p:nvPr/>
        </p:nvSpPr>
        <p:spPr>
          <a:xfrm>
            <a:off x="2914030" y="2946337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</a:t>
            </a:r>
          </a:p>
        </p:txBody>
      </p:sp>
      <p:sp>
        <p:nvSpPr>
          <p:cNvPr id="51" name="모서리가 둥근 직사각형 50"/>
          <p:cNvSpPr/>
          <p:nvPr/>
        </p:nvSpPr>
        <p:spPr>
          <a:xfrm>
            <a:off x="2914030" y="3267993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</a:t>
            </a: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372545" y="2946337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5372545" y="3267993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143287" y="2946337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시도</a:t>
            </a:r>
          </a:p>
        </p:txBody>
      </p:sp>
      <p:sp>
        <p:nvSpPr>
          <p:cNvPr id="56" name="모서리가 둥근 직사각형 55"/>
          <p:cNvSpPr/>
          <p:nvPr/>
        </p:nvSpPr>
        <p:spPr>
          <a:xfrm>
            <a:off x="4143287" y="3267993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시도 승인</a:t>
            </a:r>
          </a:p>
        </p:txBody>
      </p:sp>
      <p:cxnSp>
        <p:nvCxnSpPr>
          <p:cNvPr id="57" name="직선 화살표 연결선 56"/>
          <p:cNvCxnSpPr>
            <a:stCxn id="51" idx="3"/>
            <a:endCxn id="56" idx="1"/>
          </p:cNvCxnSpPr>
          <p:nvPr/>
        </p:nvCxnSpPr>
        <p:spPr>
          <a:xfrm>
            <a:off x="3922030" y="3394007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화살표 연결선 57"/>
          <p:cNvCxnSpPr>
            <a:stCxn id="50" idx="3"/>
            <a:endCxn id="54" idx="1"/>
          </p:cNvCxnSpPr>
          <p:nvPr/>
        </p:nvCxnSpPr>
        <p:spPr>
          <a:xfrm>
            <a:off x="3922030" y="3072351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/>
          <p:cNvCxnSpPr>
            <a:stCxn id="56" idx="3"/>
            <a:endCxn id="53" idx="1"/>
          </p:cNvCxnSpPr>
          <p:nvPr/>
        </p:nvCxnSpPr>
        <p:spPr>
          <a:xfrm>
            <a:off x="5151287" y="3394007"/>
            <a:ext cx="221258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/>
          <p:cNvCxnSpPr>
            <a:stCxn id="54" idx="3"/>
            <a:endCxn id="52" idx="1"/>
          </p:cNvCxnSpPr>
          <p:nvPr/>
        </p:nvCxnSpPr>
        <p:spPr>
          <a:xfrm>
            <a:off x="5151287" y="3072351"/>
            <a:ext cx="221258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Ⅱ-8.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224" y="4270703"/>
            <a:ext cx="5172075" cy="4562475"/>
          </a:xfrm>
          <a:prstGeom prst="rect">
            <a:avLst/>
          </a:prstGeom>
        </p:spPr>
      </p:pic>
      <p:grpSp>
        <p:nvGrpSpPr>
          <p:cNvPr id="5" name="그룹 4"/>
          <p:cNvGrpSpPr/>
          <p:nvPr/>
        </p:nvGrpSpPr>
        <p:grpSpPr>
          <a:xfrm>
            <a:off x="3871230" y="5181214"/>
            <a:ext cx="2304256" cy="3379002"/>
            <a:chOff x="3888643" y="5172054"/>
            <a:chExt cx="2304256" cy="3379002"/>
          </a:xfrm>
        </p:grpSpPr>
        <p:sp>
          <p:nvSpPr>
            <p:cNvPr id="29" name="Rectangle 5"/>
            <p:cNvSpPr/>
            <p:nvPr/>
          </p:nvSpPr>
          <p:spPr>
            <a:xfrm>
              <a:off x="3888643" y="8392918"/>
              <a:ext cx="360883" cy="158138"/>
            </a:xfrm>
            <a:prstGeom prst="rect">
              <a:avLst/>
            </a:prstGeom>
            <a:noFill/>
            <a:ln w="952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나눔고딕" panose="020D0604000000000000" pitchFamily="50" charset="-127"/>
              </a:endParaRPr>
            </a:p>
          </p:txBody>
        </p:sp>
        <p:sp>
          <p:nvSpPr>
            <p:cNvPr id="37" name="Oval 23"/>
            <p:cNvSpPr>
              <a:spLocks noChangeAspect="1"/>
            </p:cNvSpPr>
            <p:nvPr/>
          </p:nvSpPr>
          <p:spPr>
            <a:xfrm>
              <a:off x="4285546" y="8384491"/>
              <a:ext cx="144000" cy="155359"/>
            </a:xfrm>
            <a:prstGeom prst="ellipse">
              <a:avLst/>
            </a:prstGeom>
            <a:solidFill>
              <a:srgbClr val="FF0000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 smtClean="0">
                  <a:solidFill>
                    <a:schemeClr val="bg1"/>
                  </a:solidFill>
                  <a:latin typeface="나눔고딕" panose="020D0604000000000000" pitchFamily="50" charset="-127"/>
                </a:rPr>
                <a:t>2</a:t>
              </a:r>
              <a:endParaRPr lang="en-US" sz="700" b="1" dirty="0">
                <a:solidFill>
                  <a:schemeClr val="bg1"/>
                </a:solidFill>
                <a:latin typeface="나눔고딕" panose="020D0604000000000000" pitchFamily="50" charset="-127"/>
              </a:endParaRPr>
            </a:p>
          </p:txBody>
        </p:sp>
        <p:sp>
          <p:nvSpPr>
            <p:cNvPr id="39" name="Rectangle 5"/>
            <p:cNvSpPr/>
            <p:nvPr/>
          </p:nvSpPr>
          <p:spPr>
            <a:xfrm>
              <a:off x="5692464" y="5172054"/>
              <a:ext cx="320416" cy="158138"/>
            </a:xfrm>
            <a:prstGeom prst="rect">
              <a:avLst/>
            </a:prstGeom>
            <a:noFill/>
            <a:ln w="952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나눔고딕" panose="020D0604000000000000" pitchFamily="50" charset="-127"/>
              </a:endParaRPr>
            </a:p>
          </p:txBody>
        </p:sp>
        <p:sp>
          <p:nvSpPr>
            <p:cNvPr id="40" name="Oval 23"/>
            <p:cNvSpPr>
              <a:spLocks noChangeAspect="1"/>
            </p:cNvSpPr>
            <p:nvPr/>
          </p:nvSpPr>
          <p:spPr>
            <a:xfrm>
              <a:off x="6048899" y="5178867"/>
              <a:ext cx="144000" cy="155359"/>
            </a:xfrm>
            <a:prstGeom prst="ellipse">
              <a:avLst/>
            </a:prstGeom>
            <a:solidFill>
              <a:srgbClr val="FF0000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 smtClean="0">
                  <a:solidFill>
                    <a:schemeClr val="bg1"/>
                  </a:solidFill>
                  <a:latin typeface="나눔고딕" panose="020D0604000000000000" pitchFamily="50" charset="-127"/>
                </a:rPr>
                <a:t>1</a:t>
              </a:r>
              <a:endParaRPr lang="en-US" sz="700" b="1" dirty="0">
                <a:solidFill>
                  <a:schemeClr val="bg1"/>
                </a:solidFill>
                <a:latin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5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직사각형 58"/>
          <p:cNvSpPr/>
          <p:nvPr/>
        </p:nvSpPr>
        <p:spPr>
          <a:xfrm>
            <a:off x="1670488" y="1079385"/>
            <a:ext cx="4881600" cy="5671471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796148" y="1144770"/>
            <a:ext cx="4526880" cy="52352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성명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주민등록번호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성별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입력시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연령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입력시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5100" indent="-165100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보호자 성명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보호자 성명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발병일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증상이 발병한 날짜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의료기관에 입원한 날짜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외래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 구분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외래환자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입원환자 구분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진단일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의사가 진단한 날짜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사망여부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사망했는지 여부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주소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주소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버튼을 클릭하여 공통 주소 선택 팝업으로 입력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전화번호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전화번호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주요 진단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주요 진단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주요 증상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주요 증상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뇌막염 환자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척수액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소견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뇌막염 환자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척수액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소견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백혈구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다핵구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림프구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기타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단백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당 수치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추정 감염경로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추정되는 감염경로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집단감염환자와 접촉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개별감염환자와 접촉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불확실함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접촉없었음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추정 감염지역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국내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국외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국외일 경우 국가명과 체류기간 입력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검체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채취 여부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검체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채취 여부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채취한 경우 양성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음성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진행중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여부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검체채취일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검체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채취 여부가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무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 아닌 경우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검체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채취 날짜 입력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가검물명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가검물명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CSF/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대변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인후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결막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 기관장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자동 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512379" y="836328"/>
            <a:ext cx="863999" cy="153888"/>
            <a:chOff x="1512379" y="7913815"/>
            <a:chExt cx="863999" cy="153888"/>
          </a:xfrm>
        </p:grpSpPr>
        <p:sp>
          <p:nvSpPr>
            <p:cNvPr id="23" name="타원 22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Ⅱ-8.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417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624116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합병증동반수족구병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60427" y="826163"/>
            <a:ext cx="12503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9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056192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 신고상세내역을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99514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508567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730404"/>
            <a:ext cx="2840521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Ⅱ-9.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649" y="3371486"/>
            <a:ext cx="5122287" cy="200737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299101" y="3070255"/>
            <a:ext cx="260968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신고내역 목록 조회</a:t>
            </a:r>
          </a:p>
        </p:txBody>
      </p:sp>
      <p:sp>
        <p:nvSpPr>
          <p:cNvPr id="65" name="Rectangle 5"/>
          <p:cNvSpPr/>
          <p:nvPr/>
        </p:nvSpPr>
        <p:spPr>
          <a:xfrm>
            <a:off x="6211567" y="3736469"/>
            <a:ext cx="209674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00961" y="3690667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64207" y="3390553"/>
            <a:ext cx="4360639" cy="54881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224347" y="3356646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87396" y="4129529"/>
            <a:ext cx="5091837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224347" y="4128450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223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1315091" y="738188"/>
            <a:ext cx="230351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신고내역 조회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1013911"/>
            <a:ext cx="5184000" cy="4620821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793591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6015428"/>
            <a:ext cx="2890215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환자카드를 조회 및 출력한다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 신고내역을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합병증동반수족구병 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Ⅱ-9.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합병증동반수족구병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914" y="1032633"/>
            <a:ext cx="5141010" cy="456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396216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성매개감염병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45900"/>
            <a:ext cx="133209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성매개감염병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21624"/>
            <a:ext cx="5184000" cy="213422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6498828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6731455"/>
            <a:ext cx="5261056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 정보와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10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01314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팝업에서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보건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소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512379" y="7074892"/>
            <a:ext cx="863999" cy="153888"/>
            <a:chOff x="1512379" y="7913815"/>
            <a:chExt cx="863999" cy="153888"/>
          </a:xfrm>
        </p:grpSpPr>
        <p:sp>
          <p:nvSpPr>
            <p:cNvPr id="31" name="타원 30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1670488" y="7299409"/>
            <a:ext cx="4881600" cy="1935723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6148" y="7364793"/>
            <a:ext cx="4474302" cy="174509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종류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임질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클라미디아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연성하감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성기단순포진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초발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재발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첨규콘딜롬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초발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재발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환자구분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확진환자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의사환자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클라미디아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연성하감은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선택 불가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성별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만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진단일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의사가 진단한 날짜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담당의사 성명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전문과목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면허번호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12379" y="2732697"/>
            <a:ext cx="5039171" cy="993823"/>
            <a:chOff x="1512379" y="2732697"/>
            <a:chExt cx="5039171" cy="993823"/>
          </a:xfrm>
        </p:grpSpPr>
        <p:sp>
          <p:nvSpPr>
            <p:cNvPr id="27" name="직사각형 26"/>
            <p:cNvSpPr/>
            <p:nvPr/>
          </p:nvSpPr>
          <p:spPr>
            <a:xfrm>
              <a:off x="1512379" y="2732697"/>
              <a:ext cx="5039171" cy="9938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1684773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E6B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표본감</a:t>
              </a:r>
              <a:r>
                <a:rPr lang="ko-KR" altLang="en-US" sz="900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기관</a:t>
              </a:r>
              <a:endParaRPr lang="ko-KR" altLang="en-US" sz="9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1684773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E6B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신고</a:t>
              </a:r>
              <a:endPara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cxnSp>
          <p:nvCxnSpPr>
            <p:cNvPr id="44" name="직선 화살표 연결선 43"/>
            <p:cNvCxnSpPr>
              <a:stCxn id="41" idx="3"/>
              <a:endCxn id="49" idx="1"/>
            </p:cNvCxnSpPr>
            <p:nvPr/>
          </p:nvCxnSpPr>
          <p:spPr>
            <a:xfrm>
              <a:off x="2692773" y="3394007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화살표 연결선 46"/>
            <p:cNvCxnSpPr>
              <a:stCxn id="28" idx="3"/>
              <a:endCxn id="48" idx="1"/>
            </p:cNvCxnSpPr>
            <p:nvPr/>
          </p:nvCxnSpPr>
          <p:spPr>
            <a:xfrm>
              <a:off x="2692773" y="3072351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모서리가 둥근 직사각형 47"/>
            <p:cNvSpPr/>
            <p:nvPr/>
          </p:nvSpPr>
          <p:spPr>
            <a:xfrm>
              <a:off x="2914030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보건소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2914030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보고</a:t>
              </a: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5372545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질병관리청</a:t>
              </a:r>
              <a:endPara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5372545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청승인</a:t>
              </a:r>
              <a:endPara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4143287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시도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4143287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시도 승인</a:t>
              </a:r>
            </a:p>
          </p:txBody>
        </p:sp>
        <p:cxnSp>
          <p:nvCxnSpPr>
            <p:cNvPr id="54" name="직선 화살표 연결선 53"/>
            <p:cNvCxnSpPr>
              <a:stCxn id="49" idx="3"/>
              <a:endCxn id="53" idx="1"/>
            </p:cNvCxnSpPr>
            <p:nvPr/>
          </p:nvCxnSpPr>
          <p:spPr>
            <a:xfrm>
              <a:off x="3922030" y="3394007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stCxn id="48" idx="3"/>
              <a:endCxn id="52" idx="1"/>
            </p:cNvCxnSpPr>
            <p:nvPr/>
          </p:nvCxnSpPr>
          <p:spPr>
            <a:xfrm>
              <a:off x="3922030" y="3072351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>
              <a:stCxn id="53" idx="3"/>
              <a:endCxn id="51" idx="1"/>
            </p:cNvCxnSpPr>
            <p:nvPr/>
          </p:nvCxnSpPr>
          <p:spPr>
            <a:xfrm>
              <a:off x="5151287" y="3394007"/>
              <a:ext cx="221258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>
              <a:stCxn id="52" idx="3"/>
              <a:endCxn id="50" idx="1"/>
            </p:cNvCxnSpPr>
            <p:nvPr/>
          </p:nvCxnSpPr>
          <p:spPr>
            <a:xfrm>
              <a:off x="5151287" y="3072351"/>
              <a:ext cx="221258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Ⅱ-10.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성매감염병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719" y="4229316"/>
            <a:ext cx="5169505" cy="2118435"/>
          </a:xfrm>
          <a:prstGeom prst="rect">
            <a:avLst/>
          </a:prstGeom>
        </p:spPr>
      </p:pic>
      <p:sp>
        <p:nvSpPr>
          <p:cNvPr id="39" name="Rectangle 5"/>
          <p:cNvSpPr/>
          <p:nvPr/>
        </p:nvSpPr>
        <p:spPr>
          <a:xfrm>
            <a:off x="3960652" y="5865111"/>
            <a:ext cx="288032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40" name="Oval 23"/>
          <p:cNvSpPr>
            <a:spLocks noChangeAspect="1"/>
          </p:cNvSpPr>
          <p:nvPr/>
        </p:nvSpPr>
        <p:spPr>
          <a:xfrm>
            <a:off x="4348381" y="5856481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122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11917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성매개감염병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11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695516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448253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670090"/>
            <a:ext cx="2840521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99514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5091" y="6138788"/>
            <a:ext cx="190436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성매개감염병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347224" y="6414511"/>
            <a:ext cx="5184000" cy="2189739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44050" y="8731076"/>
            <a:ext cx="901537" cy="169277"/>
            <a:chOff x="1344050" y="6875094"/>
            <a:chExt cx="901537" cy="169277"/>
          </a:xfrm>
        </p:grpSpPr>
        <p:sp>
          <p:nvSpPr>
            <p:cNvPr id="27" name="직사각형 26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495314" y="8952913"/>
            <a:ext cx="2529539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환자카드를 조회 및 출력한다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성매개감염병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Ⅱ-11.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성매감염병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7631" y="3401916"/>
            <a:ext cx="5108305" cy="195039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315091" y="3107993"/>
            <a:ext cx="221054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성매개감염병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65" name="Rectangle 5"/>
          <p:cNvSpPr/>
          <p:nvPr/>
        </p:nvSpPr>
        <p:spPr>
          <a:xfrm>
            <a:off x="6150920" y="3729484"/>
            <a:ext cx="325016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16951" y="3728405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67383" y="3395462"/>
            <a:ext cx="4653810" cy="520845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240337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84336" y="4148217"/>
            <a:ext cx="5091837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240337" y="416618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7350" y="6400657"/>
            <a:ext cx="5151174" cy="218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0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564531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의료관련감염병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4122564"/>
            <a:ext cx="1465145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의료관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련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398288"/>
            <a:ext cx="5184000" cy="484003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9376779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9609406"/>
            <a:ext cx="5089535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의료관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련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감염증별로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확진환자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병원체보유자별로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48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시간 이전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이후별로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소아별로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내성균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분리 건수와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전체균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분리 건수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179623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의료관련감염병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의료관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련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팝업에서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-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병원체보유자수별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48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시간 이전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-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이후별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-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소아별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내성균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분리 건수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전체균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분리 건수를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보건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소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512379" y="2934432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1684773" y="314807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</a:t>
            </a:r>
            <a:r>
              <a:rPr lang="ko-KR" altLang="en-US" sz="9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1684773" y="346972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8" name="직선 화살표 연결선 27"/>
          <p:cNvCxnSpPr>
            <a:stCxn id="27" idx="3"/>
            <a:endCxn id="41" idx="1"/>
          </p:cNvCxnSpPr>
          <p:nvPr/>
        </p:nvCxnSpPr>
        <p:spPr>
          <a:xfrm>
            <a:off x="2692773" y="3595742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/>
          <p:cNvCxnSpPr>
            <a:stCxn id="26" idx="3"/>
            <a:endCxn id="37" idx="1"/>
          </p:cNvCxnSpPr>
          <p:nvPr/>
        </p:nvCxnSpPr>
        <p:spPr>
          <a:xfrm>
            <a:off x="2692773" y="3274086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모서리가 둥근 직사각형 36"/>
          <p:cNvSpPr/>
          <p:nvPr/>
        </p:nvSpPr>
        <p:spPr>
          <a:xfrm>
            <a:off x="2914030" y="314807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2914030" y="346972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</a:t>
            </a:r>
          </a:p>
        </p:txBody>
      </p:sp>
      <p:sp>
        <p:nvSpPr>
          <p:cNvPr id="44" name="모서리가 둥근 직사각형 43"/>
          <p:cNvSpPr/>
          <p:nvPr/>
        </p:nvSpPr>
        <p:spPr>
          <a:xfrm>
            <a:off x="5372545" y="314807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372545" y="346972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4143287" y="314807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시도</a:t>
            </a: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143287" y="346972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시도 승인</a:t>
            </a:r>
          </a:p>
        </p:txBody>
      </p:sp>
      <p:cxnSp>
        <p:nvCxnSpPr>
          <p:cNvPr id="50" name="직선 화살표 연결선 49"/>
          <p:cNvCxnSpPr>
            <a:stCxn id="41" idx="3"/>
            <a:endCxn id="49" idx="1"/>
          </p:cNvCxnSpPr>
          <p:nvPr/>
        </p:nvCxnSpPr>
        <p:spPr>
          <a:xfrm>
            <a:off x="3922030" y="3595742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화살표 연결선 50"/>
          <p:cNvCxnSpPr>
            <a:stCxn id="37" idx="3"/>
            <a:endCxn id="48" idx="1"/>
          </p:cNvCxnSpPr>
          <p:nvPr/>
        </p:nvCxnSpPr>
        <p:spPr>
          <a:xfrm>
            <a:off x="3922030" y="3274086"/>
            <a:ext cx="221257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stCxn id="49" idx="3"/>
            <a:endCxn id="47" idx="1"/>
          </p:cNvCxnSpPr>
          <p:nvPr/>
        </p:nvCxnSpPr>
        <p:spPr>
          <a:xfrm>
            <a:off x="5151287" y="3595742"/>
            <a:ext cx="221258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52"/>
          <p:cNvCxnSpPr>
            <a:stCxn id="48" idx="3"/>
            <a:endCxn id="44" idx="1"/>
          </p:cNvCxnSpPr>
          <p:nvPr/>
        </p:nvCxnSpPr>
        <p:spPr>
          <a:xfrm>
            <a:off x="5151287" y="3274086"/>
            <a:ext cx="221258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Ⅱ-12.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7978" y="4365081"/>
            <a:ext cx="5183245" cy="4856792"/>
          </a:xfrm>
          <a:prstGeom prst="rect">
            <a:avLst/>
          </a:prstGeom>
        </p:spPr>
      </p:pic>
      <p:sp>
        <p:nvSpPr>
          <p:cNvPr id="39" name="Rectangle 5"/>
          <p:cNvSpPr/>
          <p:nvPr/>
        </p:nvSpPr>
        <p:spPr>
          <a:xfrm>
            <a:off x="3572227" y="8945126"/>
            <a:ext cx="351711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40" name="Oval 23"/>
          <p:cNvSpPr>
            <a:spLocks noChangeAspect="1"/>
          </p:cNvSpPr>
          <p:nvPr/>
        </p:nvSpPr>
        <p:spPr>
          <a:xfrm>
            <a:off x="3384587" y="8936496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570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512379" y="851788"/>
            <a:ext cx="863999" cy="153888"/>
            <a:chOff x="1512379" y="7913815"/>
            <a:chExt cx="863999" cy="153888"/>
          </a:xfrm>
        </p:grpSpPr>
        <p:sp>
          <p:nvSpPr>
            <p:cNvPr id="6" name="타원 5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670488" y="1076305"/>
            <a:ext cx="4881600" cy="1318067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6148" y="1141689"/>
            <a:ext cx="4910319" cy="13572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내성균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분리 건수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내성균을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분리한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건수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전체균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분리 건수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균 분리한 전체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건수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기관장 성명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1925" indent="-161925">
              <a:lnSpc>
                <a:spcPct val="140000"/>
              </a:lnSpc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관할보건소명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주소지 기준 관할 보건소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Ⅱ-12.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095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287486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의료관</a:t>
            </a:r>
            <a:r>
              <a:rPr lang="ko-KR" altLang="en-US" sz="14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련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13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15742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의료관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련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의료관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련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696209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918046"/>
            <a:ext cx="304570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en-US" altLang="ko-KR" sz="10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하나 클릭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아래로 신고내역이 아래로 펼쳐짐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5091" y="6566764"/>
            <a:ext cx="203741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의료관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련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347224" y="6842487"/>
            <a:ext cx="5184000" cy="2189739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44050" y="9159052"/>
            <a:ext cx="901537" cy="169277"/>
            <a:chOff x="1344050" y="6875094"/>
            <a:chExt cx="901537" cy="169277"/>
          </a:xfrm>
        </p:grpSpPr>
        <p:sp>
          <p:nvSpPr>
            <p:cNvPr id="27" name="직사각형 26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495314" y="9380889"/>
            <a:ext cx="2253822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하나 클릭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신고내역이 접혀짐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2191584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Ⅱ-13.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5398" y="3394384"/>
            <a:ext cx="5129826" cy="217499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315091" y="3107993"/>
            <a:ext cx="234359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의료관련감염병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65" name="Rectangle 5"/>
          <p:cNvSpPr/>
          <p:nvPr/>
        </p:nvSpPr>
        <p:spPr>
          <a:xfrm>
            <a:off x="6213663" y="3542499"/>
            <a:ext cx="253008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22926" y="3533800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31379" y="3395462"/>
            <a:ext cx="3745396" cy="461805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188343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54229" y="4086560"/>
            <a:ext cx="5018690" cy="261284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188343" y="4086560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5398" y="6841537"/>
            <a:ext cx="5129826" cy="217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0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22790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장관감염증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94237"/>
            <a:ext cx="119904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69960"/>
            <a:ext cx="5184000" cy="442005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283655" y="8934691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14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716356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장관감염증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장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512379" y="2754412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684773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684773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5372545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0" name="직선 화살표 연결선 59"/>
          <p:cNvCxnSpPr>
            <a:stCxn id="53" idx="3"/>
            <a:endCxn id="59" idx="1"/>
          </p:cNvCxnSpPr>
          <p:nvPr/>
        </p:nvCxnSpPr>
        <p:spPr>
          <a:xfrm>
            <a:off x="2692773" y="341572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stCxn id="52" idx="3"/>
            <a:endCxn id="58" idx="1"/>
          </p:cNvCxnSpPr>
          <p:nvPr/>
        </p:nvCxnSpPr>
        <p:spPr>
          <a:xfrm>
            <a:off x="2692773" y="3094066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95314" y="9199708"/>
            <a:ext cx="4956485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장관감염증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 신고를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각 연령대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입력하면 소계에 자동으로 반영된다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Ⅱ-14.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8126" y="4277925"/>
            <a:ext cx="5093409" cy="4375603"/>
          </a:xfrm>
          <a:prstGeom prst="rect">
            <a:avLst/>
          </a:prstGeom>
        </p:spPr>
      </p:pic>
      <p:sp>
        <p:nvSpPr>
          <p:cNvPr id="70" name="Rectangle 5"/>
          <p:cNvSpPr/>
          <p:nvPr/>
        </p:nvSpPr>
        <p:spPr>
          <a:xfrm>
            <a:off x="3564607" y="8459807"/>
            <a:ext cx="325016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3383516" y="846634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171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512379" y="851788"/>
            <a:ext cx="863999" cy="153888"/>
            <a:chOff x="1512379" y="7913815"/>
            <a:chExt cx="863999" cy="153888"/>
          </a:xfrm>
        </p:grpSpPr>
        <p:sp>
          <p:nvSpPr>
            <p:cNvPr id="6" name="타원 5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1670488" y="1076305"/>
            <a:ext cx="4881600" cy="1228779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6148" y="1141689"/>
            <a:ext cx="4474302" cy="11633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활성화 체크박스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표본감시기관에서 불가한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감염증은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체크박스를 해제하여 신고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따로 입력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 기관장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자동 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Ⅱ-14.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3730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950855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장관감염증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107993"/>
            <a:ext cx="2077492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15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681090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장관감염증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장관감염증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418708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640545"/>
            <a:ext cx="2840521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en-US" altLang="ko-KR" sz="100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지연신고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정해진 신고기간  이후에 신고 된 내역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842334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Ⅱ-15.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674" y="3383716"/>
            <a:ext cx="5127902" cy="1842632"/>
          </a:xfrm>
          <a:prstGeom prst="rect">
            <a:avLst/>
          </a:prstGeom>
        </p:spPr>
      </p:pic>
      <p:sp>
        <p:nvSpPr>
          <p:cNvPr id="65" name="Rectangle 5"/>
          <p:cNvSpPr/>
          <p:nvPr/>
        </p:nvSpPr>
        <p:spPr>
          <a:xfrm>
            <a:off x="6228903" y="3469221"/>
            <a:ext cx="246658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16576" y="3468142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403387" y="3395463"/>
            <a:ext cx="4696164" cy="282338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240337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87397" y="3942544"/>
            <a:ext cx="3473354" cy="130642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224347" y="3989152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2324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1315091" y="738188"/>
            <a:ext cx="177131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1013911"/>
            <a:ext cx="5184000" cy="4586789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793591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6015428"/>
            <a:ext cx="177292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삭제한다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Ⅱ-15.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장관감염증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513" y="1054244"/>
            <a:ext cx="5135411" cy="449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732847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급성호흡</a:t>
            </a:r>
            <a:r>
              <a:rPr lang="ko-KR" altLang="en-US" sz="14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94237"/>
            <a:ext cx="159819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급성호흡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기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69960"/>
            <a:ext cx="5184000" cy="3401012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7817840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097910" y="826163"/>
            <a:ext cx="25006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16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077031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급성호흡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급성호흡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512379" y="2754412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684773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684773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5372545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0" name="직선 화살표 연결선 59"/>
          <p:cNvCxnSpPr>
            <a:stCxn id="53" idx="3"/>
            <a:endCxn id="59" idx="1"/>
          </p:cNvCxnSpPr>
          <p:nvPr/>
        </p:nvCxnSpPr>
        <p:spPr>
          <a:xfrm>
            <a:off x="2692773" y="341572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stCxn id="52" idx="3"/>
            <a:endCxn id="58" idx="1"/>
          </p:cNvCxnSpPr>
          <p:nvPr/>
        </p:nvCxnSpPr>
        <p:spPr>
          <a:xfrm>
            <a:off x="2692773" y="3094066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95314" y="8039677"/>
            <a:ext cx="5014193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급성호흡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 외래 환자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총환자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 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각 연령대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입력하면 소계에 자동으로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반영된다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512379" y="8789948"/>
            <a:ext cx="863999" cy="153888"/>
            <a:chOff x="1512379" y="7913815"/>
            <a:chExt cx="863999" cy="153888"/>
          </a:xfrm>
        </p:grpSpPr>
        <p:sp>
          <p:nvSpPr>
            <p:cNvPr id="28" name="타원 27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1670488" y="9014466"/>
            <a:ext cx="4881600" cy="940748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6148" y="9079849"/>
            <a:ext cx="4653838" cy="7755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활성화 체크박스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표본감시기관에서 불가한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감염증은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체크박스를 해제하여 신고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외래환자수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총환자수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따로 입력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-&gt;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입원환자수 자동 계산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사망자수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확진 진단을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받은환자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중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4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 이내 사망한 사람 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Ⅱ-16.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0" name="Rectangle 5"/>
          <p:cNvSpPr/>
          <p:nvPr/>
        </p:nvSpPr>
        <p:spPr>
          <a:xfrm>
            <a:off x="3606961" y="7431248"/>
            <a:ext cx="325016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3443911" y="7430169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050" y="4267454"/>
            <a:ext cx="5165457" cy="340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3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670488" y="872679"/>
            <a:ext cx="4881600" cy="765609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6148" y="938063"/>
            <a:ext cx="4910319" cy="5816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57163" indent="-157163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전용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5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기관장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자동 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Ⅱ-16.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847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455800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급성호흡</a:t>
            </a:r>
            <a:r>
              <a:rPr lang="ko-KR" altLang="en-US" sz="14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107993"/>
            <a:ext cx="2476640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급성호흡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기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17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041765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급성호흡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급성호흡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418708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640545"/>
            <a:ext cx="2840521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en-US" altLang="ko-KR" sz="100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지연신고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정해진 신고기간  이후에 신고 된 내역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842334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5091" y="6155246"/>
            <a:ext cx="217046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급성호흡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기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347224" y="6430969"/>
            <a:ext cx="5184000" cy="3488239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Ⅱ-17.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7631" y="3388485"/>
            <a:ext cx="5107930" cy="1787058"/>
          </a:xfrm>
          <a:prstGeom prst="rect">
            <a:avLst/>
          </a:prstGeom>
        </p:spPr>
      </p:pic>
      <p:sp>
        <p:nvSpPr>
          <p:cNvPr id="65" name="Rectangle 5"/>
          <p:cNvSpPr/>
          <p:nvPr/>
        </p:nvSpPr>
        <p:spPr>
          <a:xfrm>
            <a:off x="6185279" y="3484461"/>
            <a:ext cx="259802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16576" y="3468142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80527" y="3403083"/>
            <a:ext cx="4675400" cy="282338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240337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87397" y="3974990"/>
            <a:ext cx="3437350" cy="142921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224347" y="3989152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3387" y="6479190"/>
            <a:ext cx="5072174" cy="338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1344050" y="846200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1068037"/>
            <a:ext cx="177292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삭제한다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Ⅱ-17.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급성호흡기감염증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5503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069477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엔테로바이러</a:t>
            </a:r>
            <a:r>
              <a:rPr lang="ko-KR" altLang="en-US" sz="14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스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94237"/>
            <a:ext cx="184826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69960"/>
            <a:ext cx="5184000" cy="3145202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7610300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18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15742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엔테로바이러스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엔테로바이러스감염증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팝업에서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환자수를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질병청으로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49" name="직사각형 48"/>
          <p:cNvSpPr/>
          <p:nvPr/>
        </p:nvSpPr>
        <p:spPr>
          <a:xfrm>
            <a:off x="1512379" y="2754412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1684773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1684773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2968052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모서리가 둥근 직사각형 58"/>
          <p:cNvSpPr/>
          <p:nvPr/>
        </p:nvSpPr>
        <p:spPr>
          <a:xfrm>
            <a:off x="5372545" y="3289708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0" name="직선 화살표 연결선 59"/>
          <p:cNvCxnSpPr>
            <a:stCxn id="53" idx="3"/>
            <a:endCxn id="59" idx="1"/>
          </p:cNvCxnSpPr>
          <p:nvPr/>
        </p:nvCxnSpPr>
        <p:spPr>
          <a:xfrm>
            <a:off x="2692773" y="341572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/>
          <p:cNvCxnSpPr>
            <a:stCxn id="52" idx="3"/>
            <a:endCxn id="58" idx="1"/>
          </p:cNvCxnSpPr>
          <p:nvPr/>
        </p:nvCxnSpPr>
        <p:spPr>
          <a:xfrm>
            <a:off x="2692773" y="3094066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495314" y="7832137"/>
            <a:ext cx="5161669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엔테로바이러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스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/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각 연령대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감염증별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입력하면 소계에 자동으로 반영된다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512379" y="8371036"/>
            <a:ext cx="863999" cy="153888"/>
            <a:chOff x="1512379" y="7913815"/>
            <a:chExt cx="863999" cy="153888"/>
          </a:xfrm>
        </p:grpSpPr>
        <p:sp>
          <p:nvSpPr>
            <p:cNvPr id="28" name="타원 27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30" name="직사각형 29"/>
          <p:cNvSpPr/>
          <p:nvPr/>
        </p:nvSpPr>
        <p:spPr>
          <a:xfrm>
            <a:off x="1670488" y="8595554"/>
            <a:ext cx="4881600" cy="1287650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96148" y="8660937"/>
            <a:ext cx="4910319" cy="11633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주간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활성화 체크박스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표본감시기관에서 불가한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감염증은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체크박스를 해제하여 신고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따로 입력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전용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 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기관장 성명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Ⅱ-18.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7631" y="4269960"/>
            <a:ext cx="5163593" cy="3145202"/>
          </a:xfrm>
          <a:prstGeom prst="rect">
            <a:avLst/>
          </a:prstGeom>
        </p:spPr>
      </p:pic>
      <p:sp>
        <p:nvSpPr>
          <p:cNvPr id="70" name="Rectangle 5"/>
          <p:cNvSpPr/>
          <p:nvPr/>
        </p:nvSpPr>
        <p:spPr>
          <a:xfrm>
            <a:off x="3636615" y="7009043"/>
            <a:ext cx="252028" cy="142921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3443895" y="70155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998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792431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엔테로바이러스감염증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107993"/>
            <a:ext cx="2742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스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19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15742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엔테로바이러스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엔테로바이러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스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감염증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신고내역을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418708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640545"/>
            <a:ext cx="2840521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en-US" altLang="ko-KR" sz="100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지연신고 </a:t>
            </a:r>
            <a:r>
              <a:rPr lang="en-US" altLang="ko-KR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정해진 신고기간  이후에 신고 된 내역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842334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15091" y="6155246"/>
            <a:ext cx="24365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스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감염증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26" name="직사각형 25"/>
          <p:cNvSpPr/>
          <p:nvPr/>
        </p:nvSpPr>
        <p:spPr>
          <a:xfrm>
            <a:off x="1347224" y="6430969"/>
            <a:ext cx="5184000" cy="323554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Ⅱ-19.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7631" y="6479189"/>
            <a:ext cx="5106337" cy="313519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3818" y="3377979"/>
            <a:ext cx="5187406" cy="1824668"/>
          </a:xfrm>
          <a:prstGeom prst="rect">
            <a:avLst/>
          </a:prstGeom>
        </p:spPr>
      </p:pic>
      <p:sp>
        <p:nvSpPr>
          <p:cNvPr id="65" name="Rectangle 5"/>
          <p:cNvSpPr/>
          <p:nvPr/>
        </p:nvSpPr>
        <p:spPr>
          <a:xfrm>
            <a:off x="6219597" y="3469221"/>
            <a:ext cx="271203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16576" y="3468142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67631" y="3395463"/>
            <a:ext cx="4717256" cy="282338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195963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39979" y="3970928"/>
            <a:ext cx="3556776" cy="114648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188343" y="394254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204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그룹 60"/>
          <p:cNvGrpSpPr/>
          <p:nvPr/>
        </p:nvGrpSpPr>
        <p:grpSpPr>
          <a:xfrm>
            <a:off x="1344050" y="846200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1068037"/>
            <a:ext cx="177292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삭제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삭제한다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Ⅱ-19.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엔테로바이러스감염증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797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069477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해외유입기생</a:t>
            </a:r>
            <a:r>
              <a:rPr lang="ko-KR" altLang="en-US" sz="1400" dirty="0" err="1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충</a:t>
            </a: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945900"/>
            <a:ext cx="184826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충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4221624"/>
            <a:ext cx="5184000" cy="2857926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7254912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7487539"/>
            <a:ext cx="5222584" cy="40780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 정보와 신고 정보를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15742" cy="107721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해외유입기생충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충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팝업에서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감염병별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보건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소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1512379" y="8010996"/>
            <a:ext cx="863999" cy="153888"/>
            <a:chOff x="1512379" y="7913815"/>
            <a:chExt cx="863999" cy="153888"/>
          </a:xfrm>
        </p:grpSpPr>
        <p:sp>
          <p:nvSpPr>
            <p:cNvPr id="31" name="타원 30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1670488" y="8235513"/>
            <a:ext cx="4881600" cy="1647691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6148" y="8300897"/>
            <a:ext cx="4594528" cy="155119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충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종류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리슈만편모충증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바베스열원충증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아프리카수면병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주혈흡충증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샤가스병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광동주혈선충증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악구충증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사상충증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포충증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톡소포자충증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메디나선충증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 성명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 주민등록번호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성별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성별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입력시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(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만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)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주민등록번호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입력시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자동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입력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보호자 성명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보호자 성명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512379" y="2732697"/>
            <a:ext cx="5039171" cy="993823"/>
            <a:chOff x="1512379" y="2732697"/>
            <a:chExt cx="5039171" cy="993823"/>
          </a:xfrm>
        </p:grpSpPr>
        <p:sp>
          <p:nvSpPr>
            <p:cNvPr id="27" name="직사각형 26"/>
            <p:cNvSpPr/>
            <p:nvPr/>
          </p:nvSpPr>
          <p:spPr>
            <a:xfrm>
              <a:off x="1512379" y="2732697"/>
              <a:ext cx="5039171" cy="9938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1684773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E6B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표본감</a:t>
              </a:r>
              <a:r>
                <a:rPr lang="ko-KR" altLang="en-US" sz="900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</a:t>
              </a:r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기관</a:t>
              </a:r>
              <a:endParaRPr lang="ko-KR" altLang="en-US" sz="9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모서리가 둥근 직사각형 40"/>
            <p:cNvSpPr/>
            <p:nvPr/>
          </p:nvSpPr>
          <p:spPr>
            <a:xfrm>
              <a:off x="1684773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E6B2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신고</a:t>
              </a:r>
              <a:endParaRPr lang="ko-KR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cxnSp>
          <p:nvCxnSpPr>
            <p:cNvPr id="44" name="직선 화살표 연결선 43"/>
            <p:cNvCxnSpPr>
              <a:stCxn id="41" idx="3"/>
              <a:endCxn id="49" idx="1"/>
            </p:cNvCxnSpPr>
            <p:nvPr/>
          </p:nvCxnSpPr>
          <p:spPr>
            <a:xfrm>
              <a:off x="2692773" y="3394007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화살표 연결선 46"/>
            <p:cNvCxnSpPr>
              <a:stCxn id="28" idx="3"/>
              <a:endCxn id="48" idx="1"/>
            </p:cNvCxnSpPr>
            <p:nvPr/>
          </p:nvCxnSpPr>
          <p:spPr>
            <a:xfrm>
              <a:off x="2692773" y="3072351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모서리가 둥근 직사각형 47"/>
            <p:cNvSpPr/>
            <p:nvPr/>
          </p:nvSpPr>
          <p:spPr>
            <a:xfrm>
              <a:off x="2914030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보건소</a:t>
              </a:r>
            </a:p>
          </p:txBody>
        </p:sp>
        <p:sp>
          <p:nvSpPr>
            <p:cNvPr id="49" name="모서리가 둥근 직사각형 48"/>
            <p:cNvSpPr/>
            <p:nvPr/>
          </p:nvSpPr>
          <p:spPr>
            <a:xfrm>
              <a:off x="2914030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보고</a:t>
              </a: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5372545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질병관리본부</a:t>
              </a: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5372545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청승인</a:t>
              </a:r>
              <a:endPara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4143287" y="2946337"/>
              <a:ext cx="1008000" cy="252028"/>
            </a:xfrm>
            <a:prstGeom prst="roundRect">
              <a:avLst>
                <a:gd name="adj" fmla="val 50000"/>
              </a:avLst>
            </a:prstGeom>
            <a:solidFill>
              <a:srgbClr val="00B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시도</a:t>
              </a: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4143287" y="3267993"/>
              <a:ext cx="1008000" cy="252028"/>
            </a:xfrm>
            <a:prstGeom prst="roundRect">
              <a:avLst>
                <a:gd name="adj" fmla="val 8427"/>
              </a:avLst>
            </a:prstGeom>
            <a:solidFill>
              <a:schemeClr val="bg1"/>
            </a:solidFill>
            <a:ln w="9525">
              <a:solidFill>
                <a:srgbClr val="00B6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시도 승인</a:t>
              </a:r>
            </a:p>
          </p:txBody>
        </p:sp>
        <p:cxnSp>
          <p:nvCxnSpPr>
            <p:cNvPr id="54" name="직선 화살표 연결선 53"/>
            <p:cNvCxnSpPr>
              <a:stCxn id="49" idx="3"/>
              <a:endCxn id="53" idx="1"/>
            </p:cNvCxnSpPr>
            <p:nvPr/>
          </p:nvCxnSpPr>
          <p:spPr>
            <a:xfrm>
              <a:off x="3922030" y="3394007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화살표 연결선 55"/>
            <p:cNvCxnSpPr>
              <a:stCxn id="48" idx="3"/>
              <a:endCxn id="52" idx="1"/>
            </p:cNvCxnSpPr>
            <p:nvPr/>
          </p:nvCxnSpPr>
          <p:spPr>
            <a:xfrm>
              <a:off x="3922030" y="3072351"/>
              <a:ext cx="221257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화살표 연결선 56"/>
            <p:cNvCxnSpPr>
              <a:stCxn id="53" idx="3"/>
              <a:endCxn id="51" idx="1"/>
            </p:cNvCxnSpPr>
            <p:nvPr/>
          </p:nvCxnSpPr>
          <p:spPr>
            <a:xfrm>
              <a:off x="5151287" y="3394007"/>
              <a:ext cx="221258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ysDot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/>
            <p:cNvCxnSpPr>
              <a:stCxn id="52" idx="3"/>
              <a:endCxn id="50" idx="1"/>
            </p:cNvCxnSpPr>
            <p:nvPr/>
          </p:nvCxnSpPr>
          <p:spPr>
            <a:xfrm>
              <a:off x="5151287" y="3072351"/>
              <a:ext cx="221258" cy="0"/>
            </a:xfrm>
            <a:prstGeom prst="straightConnector1">
              <a:avLst/>
            </a:prstGeom>
            <a:ln w="9525">
              <a:solidFill>
                <a:srgbClr val="00B6BD"/>
              </a:solidFill>
              <a:prstDash val="solid"/>
              <a:headEnd type="none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58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Ⅱ-20.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해외유입기생충감염병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7504" y="4240355"/>
            <a:ext cx="5150856" cy="2808100"/>
          </a:xfrm>
          <a:prstGeom prst="rect">
            <a:avLst/>
          </a:prstGeom>
        </p:spPr>
      </p:pic>
      <p:sp>
        <p:nvSpPr>
          <p:cNvPr id="39" name="Rectangle 5"/>
          <p:cNvSpPr/>
          <p:nvPr/>
        </p:nvSpPr>
        <p:spPr>
          <a:xfrm>
            <a:off x="3886356" y="6585421"/>
            <a:ext cx="351711" cy="146892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40" name="Oval 23"/>
          <p:cNvSpPr>
            <a:spLocks noChangeAspect="1"/>
          </p:cNvSpPr>
          <p:nvPr/>
        </p:nvSpPr>
        <p:spPr>
          <a:xfrm>
            <a:off x="4291231" y="6569171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3258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1670488" y="872679"/>
            <a:ext cx="4881600" cy="1089645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6148" y="938063"/>
            <a:ext cx="4494820" cy="9694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57163" indent="-157163">
              <a:lnSpc>
                <a:spcPct val="140000"/>
              </a:lnSpc>
              <a:buFont typeface="+mj-lt"/>
              <a:buAutoNum type="arabicParenR" startAt="7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신고일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신고한 날짜로 금일 날짜 자동 표시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읽기 전용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7"/>
            </a:pP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7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환자의 전화번호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 startAt="7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표본감시기관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표본감시기관의  이름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주소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요양기관지정번호</a:t>
            </a:r>
            <a:r>
              <a:rPr lang="en-US" altLang="ko-KR" sz="90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전화번호</a:t>
            </a:r>
            <a: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</a:t>
            </a:r>
            <a:br>
              <a:rPr lang="en-US" altLang="ko-KR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담당의사 성명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전문과목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면허번호 자동 표시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Ⅱ-20.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해외유입기생충감염병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3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792431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해외유입기생충감염병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3107993"/>
            <a:ext cx="2742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충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목록 조회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15742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해외유입기생충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바로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오픈되는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먼저 신고 하시겠습니까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팝업에서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‘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취소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’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검색 조건을 선택하고 조회 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 목록을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신고내역을 하나 클릭한다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충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조회한다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61" name="그룹 60"/>
          <p:cNvGrpSpPr/>
          <p:nvPr/>
        </p:nvGrpSpPr>
        <p:grpSpPr>
          <a:xfrm>
            <a:off x="1344050" y="5448253"/>
            <a:ext cx="901537" cy="169277"/>
            <a:chOff x="1344050" y="6875094"/>
            <a:chExt cx="901537" cy="169277"/>
          </a:xfrm>
        </p:grpSpPr>
        <p:sp>
          <p:nvSpPr>
            <p:cNvPr id="62" name="직사각형 61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495314" y="5670090"/>
            <a:ext cx="2840521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선택한 검색 조건에 따른 신고내역 목록 조회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347224" y="3383716"/>
            <a:ext cx="5184000" cy="199514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15091" y="6066200"/>
            <a:ext cx="2436564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</a:t>
            </a:r>
            <a:r>
              <a:rPr lang="ko-KR" altLang="en-US" sz="11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충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347224" y="6341923"/>
            <a:ext cx="5184000" cy="2894589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344050" y="9338492"/>
            <a:ext cx="901537" cy="169277"/>
            <a:chOff x="1344050" y="6875094"/>
            <a:chExt cx="901537" cy="169277"/>
          </a:xfrm>
        </p:grpSpPr>
        <p:sp>
          <p:nvSpPr>
            <p:cNvPr id="27" name="직사각형 26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495314" y="9560329"/>
            <a:ext cx="301044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환자카드를 조회 및 출력한다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해외유입기생충감염병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신고내역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팝업이 닫힌다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Ⅱ-21.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해외유입기생충감염병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9986" y="3387350"/>
            <a:ext cx="5115238" cy="2003096"/>
          </a:xfrm>
          <a:prstGeom prst="rect">
            <a:avLst/>
          </a:prstGeom>
        </p:spPr>
      </p:pic>
      <p:sp>
        <p:nvSpPr>
          <p:cNvPr id="65" name="Rectangle 5"/>
          <p:cNvSpPr/>
          <p:nvPr/>
        </p:nvSpPr>
        <p:spPr>
          <a:xfrm>
            <a:off x="6200519" y="3752344"/>
            <a:ext cx="247033" cy="146576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6" name="Oval 23"/>
          <p:cNvSpPr>
            <a:spLocks noChangeAspect="1"/>
          </p:cNvSpPr>
          <p:nvPr/>
        </p:nvSpPr>
        <p:spPr>
          <a:xfrm>
            <a:off x="6516951" y="3728405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2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7" name="Rectangle 5"/>
          <p:cNvSpPr/>
          <p:nvPr/>
        </p:nvSpPr>
        <p:spPr>
          <a:xfrm>
            <a:off x="1344050" y="3395462"/>
            <a:ext cx="4726742" cy="549005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68" name="Oval 23"/>
          <p:cNvSpPr>
            <a:spLocks noChangeAspect="1"/>
          </p:cNvSpPr>
          <p:nvPr/>
        </p:nvSpPr>
        <p:spPr>
          <a:xfrm>
            <a:off x="1240337" y="3394384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sp>
        <p:nvSpPr>
          <p:cNvPr id="69" name="Rectangle 5"/>
          <p:cNvSpPr/>
          <p:nvPr/>
        </p:nvSpPr>
        <p:spPr>
          <a:xfrm>
            <a:off x="1360936" y="4148217"/>
            <a:ext cx="5115237" cy="155230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0" name="Oval 23"/>
          <p:cNvSpPr>
            <a:spLocks noChangeAspect="1"/>
          </p:cNvSpPr>
          <p:nvPr/>
        </p:nvSpPr>
        <p:spPr>
          <a:xfrm>
            <a:off x="1240337" y="4166188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3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4337" y="6353508"/>
            <a:ext cx="5132613" cy="285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059585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안과질환 신고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1512379" y="2538388"/>
            <a:ext cx="5039171" cy="993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684773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E6B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표본감시기관</a:t>
            </a:r>
            <a:endParaRPr lang="ko-KR" altLang="en-US" sz="9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684773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신고</a:t>
            </a:r>
            <a:endParaRPr lang="ko-KR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15091" y="3778213"/>
            <a:ext cx="106599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4871847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 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안과질환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연령대별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총진료환자수와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유행성각결막염수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급성출혈성결막염수를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입력한다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질병관리본부로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신고를 완료한다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57" name="모서리가 둥근 직사각형 56"/>
          <p:cNvSpPr/>
          <p:nvPr/>
        </p:nvSpPr>
        <p:spPr>
          <a:xfrm>
            <a:off x="5372545" y="2752028"/>
            <a:ext cx="1008000" cy="252028"/>
          </a:xfrm>
          <a:prstGeom prst="roundRect">
            <a:avLst>
              <a:gd name="adj" fmla="val 50000"/>
            </a:avLst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질병관리청</a:t>
            </a:r>
            <a:endParaRPr lang="ko-KR" altLang="en-US" sz="90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5372545" y="3073684"/>
            <a:ext cx="1008000" cy="252028"/>
          </a:xfrm>
          <a:prstGeom prst="roundRect">
            <a:avLst>
              <a:gd name="adj" fmla="val 8427"/>
            </a:avLst>
          </a:prstGeom>
          <a:solidFill>
            <a:schemeClr val="bg1"/>
          </a:solidFill>
          <a:ln w="9525">
            <a:solidFill>
              <a:srgbClr val="00B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청승인</a:t>
            </a:r>
            <a:endParaRPr lang="ko-KR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4" name="직선 화살표 연결선 63"/>
          <p:cNvCxnSpPr>
            <a:stCxn id="25" idx="3"/>
            <a:endCxn id="58" idx="1"/>
          </p:cNvCxnSpPr>
          <p:nvPr/>
        </p:nvCxnSpPr>
        <p:spPr>
          <a:xfrm>
            <a:off x="2692773" y="3199698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ysDot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화살표 연결선 64"/>
          <p:cNvCxnSpPr>
            <a:stCxn id="20" idx="3"/>
            <a:endCxn id="57" idx="1"/>
          </p:cNvCxnSpPr>
          <p:nvPr/>
        </p:nvCxnSpPr>
        <p:spPr>
          <a:xfrm>
            <a:off x="2692773" y="2878042"/>
            <a:ext cx="2679772" cy="0"/>
          </a:xfrm>
          <a:prstGeom prst="straightConnector1">
            <a:avLst/>
          </a:prstGeom>
          <a:ln w="9525">
            <a:solidFill>
              <a:srgbClr val="00B6BD"/>
            </a:solidFill>
            <a:prstDash val="solid"/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Ⅱ-22.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347224" y="4053936"/>
            <a:ext cx="5204326" cy="5650146"/>
            <a:chOff x="1347224" y="4053936"/>
            <a:chExt cx="5204326" cy="5650146"/>
          </a:xfrm>
        </p:grpSpPr>
        <p:sp>
          <p:nvSpPr>
            <p:cNvPr id="43" name="직사각형 42"/>
            <p:cNvSpPr/>
            <p:nvPr/>
          </p:nvSpPr>
          <p:spPr>
            <a:xfrm>
              <a:off x="1347224" y="4053936"/>
              <a:ext cx="5184000" cy="5650146"/>
            </a:xfrm>
            <a:prstGeom prst="rect">
              <a:avLst/>
            </a:prstGeom>
            <a:noFill/>
            <a:ln w="50800" cap="sq" cmpd="thickThin">
              <a:solidFill>
                <a:schemeClr val="bg1">
                  <a:lumMod val="85000"/>
                </a:scheme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7224" y="4080989"/>
              <a:ext cx="5204326" cy="5623093"/>
            </a:xfrm>
            <a:prstGeom prst="rect">
              <a:avLst/>
            </a:prstGeom>
          </p:spPr>
        </p:pic>
        <p:sp>
          <p:nvSpPr>
            <p:cNvPr id="70" name="Rectangle 5"/>
            <p:cNvSpPr/>
            <p:nvPr/>
          </p:nvSpPr>
          <p:spPr>
            <a:xfrm>
              <a:off x="3106080" y="5308136"/>
              <a:ext cx="287719" cy="146576"/>
            </a:xfrm>
            <a:prstGeom prst="rect">
              <a:avLst/>
            </a:prstGeom>
            <a:noFill/>
            <a:ln w="952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나눔고딕" panose="020D0604000000000000" pitchFamily="50" charset="-127"/>
              </a:endParaRPr>
            </a:p>
          </p:txBody>
        </p:sp>
        <p:sp>
          <p:nvSpPr>
            <p:cNvPr id="71" name="Oval 23"/>
            <p:cNvSpPr>
              <a:spLocks noChangeAspect="1"/>
            </p:cNvSpPr>
            <p:nvPr/>
          </p:nvSpPr>
          <p:spPr>
            <a:xfrm>
              <a:off x="2926076" y="5299506"/>
              <a:ext cx="144000" cy="144000"/>
            </a:xfrm>
            <a:prstGeom prst="ellipse">
              <a:avLst/>
            </a:prstGeom>
            <a:solidFill>
              <a:srgbClr val="FF0000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 smtClean="0">
                  <a:solidFill>
                    <a:schemeClr val="bg1"/>
                  </a:solidFill>
                  <a:latin typeface="나눔고딕" panose="020D0604000000000000" pitchFamily="50" charset="-127"/>
                </a:rPr>
                <a:t>1</a:t>
              </a:r>
              <a:endParaRPr lang="en-US" sz="700" b="1" dirty="0">
                <a:solidFill>
                  <a:schemeClr val="bg1"/>
                </a:solidFill>
                <a:latin typeface="나눔고딕" panose="020D0604000000000000" pitchFamily="50" charset="-127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48" r="61337" b="39708"/>
            <a:stretch/>
          </p:blipFill>
          <p:spPr bwMode="auto">
            <a:xfrm>
              <a:off x="1367631" y="5670736"/>
              <a:ext cx="1976463" cy="1944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14" name="Picture 2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488" r="60784"/>
            <a:stretch/>
          </p:blipFill>
          <p:spPr bwMode="auto">
            <a:xfrm>
              <a:off x="1378731" y="7817586"/>
              <a:ext cx="2004713" cy="18864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7023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1344050" y="6606840"/>
            <a:ext cx="901537" cy="169277"/>
            <a:chOff x="1344050" y="6875094"/>
            <a:chExt cx="901537" cy="169277"/>
          </a:xfrm>
        </p:grpSpPr>
        <p:sp>
          <p:nvSpPr>
            <p:cNvPr id="6" name="직사각형 5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95314" y="6839467"/>
            <a:ext cx="1776127" cy="19236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수정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 정보를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512379" y="7165088"/>
            <a:ext cx="863999" cy="153888"/>
            <a:chOff x="1512379" y="7913815"/>
            <a:chExt cx="863999" cy="153888"/>
          </a:xfrm>
        </p:grpSpPr>
        <p:sp>
          <p:nvSpPr>
            <p:cNvPr id="11" name="타원 10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1670488" y="7389606"/>
            <a:ext cx="4881600" cy="729402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6148" y="7454989"/>
            <a:ext cx="4636206" cy="5816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담당자명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감염병을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담당하는 사람의 성명을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휴대폰번호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담당자의 휴대폰번호를 입력한다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추후 미신고시 이 휴대폰번호로 알림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SMS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가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전달된다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15091" y="3852348"/>
            <a:ext cx="160300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(2)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담당자 정보 입력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수정</a:t>
            </a:r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347224" y="4128072"/>
            <a:ext cx="4358251" cy="2318975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670488" y="2259881"/>
            <a:ext cx="4881600" cy="1178607"/>
          </a:xfrm>
          <a:prstGeom prst="rect">
            <a:avLst/>
          </a:prstGeom>
          <a:solidFill>
            <a:srgbClr val="FFFAF0"/>
          </a:solidFill>
          <a:ln w="6350">
            <a:solidFill>
              <a:srgbClr val="E6B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96148" y="2325266"/>
            <a:ext cx="3342582" cy="9694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표본감시기관명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로그인한 계정의 소속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표본감시기관명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자동 표시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표본감시기간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신고하려는 표본감시 주간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 환자수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한주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동안 진료한 총 환자수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유행성각결막염수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진료한 환자 중에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유행성각결막염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</a:t>
            </a:r>
            <a:endParaRPr lang="en-US" altLang="ko-KR" sz="9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60338" indent="-160338">
              <a:lnSpc>
                <a:spcPct val="140000"/>
              </a:lnSpc>
              <a:buFont typeface="+mj-lt"/>
              <a:buAutoNum type="arabicParenR"/>
            </a:pP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급성출혈성결막염수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9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진료한 환자 중에 </a:t>
            </a:r>
            <a:r>
              <a:rPr lang="ko-KR" altLang="en-US" sz="9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급성출혈성결막염수</a:t>
            </a:r>
            <a:endParaRPr lang="en-US" altLang="ko-KR" sz="9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344050" y="819721"/>
            <a:ext cx="901537" cy="169277"/>
            <a:chOff x="1344050" y="6875094"/>
            <a:chExt cx="901537" cy="169277"/>
          </a:xfrm>
        </p:grpSpPr>
        <p:sp>
          <p:nvSpPr>
            <p:cNvPr id="30" name="직사각형 29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495314" y="1052348"/>
            <a:ext cx="5304337" cy="86177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정보 변경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표본감시기관의 담당자 정보를 변경하고자 할 경우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클릭하면 담당자명과 전화번호를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변경할 수 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총 진료환자수와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유행성각결막염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환자수와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급성출혈성결막염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환자수를 입력하고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버튼을 클릭하여 신고를 완료한다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33" name="그룹 32"/>
          <p:cNvGrpSpPr/>
          <p:nvPr/>
        </p:nvGrpSpPr>
        <p:grpSpPr>
          <a:xfrm>
            <a:off x="1512379" y="2047515"/>
            <a:ext cx="863999" cy="153888"/>
            <a:chOff x="1512379" y="7913815"/>
            <a:chExt cx="863999" cy="153888"/>
          </a:xfrm>
        </p:grpSpPr>
        <p:sp>
          <p:nvSpPr>
            <p:cNvPr id="34" name="타원 33"/>
            <p:cNvSpPr/>
            <p:nvPr/>
          </p:nvSpPr>
          <p:spPr>
            <a:xfrm>
              <a:off x="1512379" y="7957418"/>
              <a:ext cx="72000" cy="72000"/>
            </a:xfrm>
            <a:prstGeom prst="ellipse">
              <a:avLst/>
            </a:prstGeom>
            <a:gradFill flip="none" rotWithShape="1">
              <a:gsLst>
                <a:gs pos="49000">
                  <a:srgbClr val="FDBB29"/>
                </a:gs>
                <a:gs pos="0">
                  <a:srgbClr val="FDBB29"/>
                </a:gs>
                <a:gs pos="50000">
                  <a:srgbClr val="BA8920"/>
                </a:gs>
                <a:gs pos="100000">
                  <a:srgbClr val="BA8920"/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55027" y="7913815"/>
              <a:ext cx="721351" cy="15388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0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입력항목설명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Ⅱ-22.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39" y="4151188"/>
            <a:ext cx="4323420" cy="2248558"/>
          </a:xfrm>
          <a:prstGeom prst="rect">
            <a:avLst/>
          </a:prstGeom>
        </p:spPr>
      </p:pic>
      <p:sp>
        <p:nvSpPr>
          <p:cNvPr id="17" name="Rectangle 5"/>
          <p:cNvSpPr/>
          <p:nvPr/>
        </p:nvSpPr>
        <p:spPr>
          <a:xfrm>
            <a:off x="2801408" y="5868959"/>
            <a:ext cx="619184" cy="289153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18" name="Oval 23"/>
          <p:cNvSpPr>
            <a:spLocks noChangeAspect="1"/>
          </p:cNvSpPr>
          <p:nvPr/>
        </p:nvSpPr>
        <p:spPr>
          <a:xfrm>
            <a:off x="2621403" y="5860330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170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1782539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안과질환 신고내역 조회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2970436"/>
            <a:ext cx="163826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신고내역 조회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47224" y="3246159"/>
            <a:ext cx="5184000" cy="2849841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23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309467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안과질환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관리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메뉴로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이동한다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조회하고자 하는 표본감시기간을 선택한다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신고가 되어 있으면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“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이미 신고한 기간입니다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신고내역을 확인하시겠습니까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?”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알림 팝업이 뜨고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이 때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,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확인 버튼을 클릭한다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안과질환 신고내역을 조회한다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  <a:endParaRPr lang="en-US" altLang="ko-KR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95314" y="6479427"/>
            <a:ext cx="2289088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수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정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안과질환 신고내역을 수정한다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닫기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안과질환 신고내역 팝업을 닫는다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344050" y="6246800"/>
            <a:ext cx="901537" cy="169277"/>
            <a:chOff x="1344050" y="6875094"/>
            <a:chExt cx="901537" cy="169277"/>
          </a:xfrm>
        </p:grpSpPr>
        <p:sp>
          <p:nvSpPr>
            <p:cNvPr id="39" name="직사각형 38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Ⅱ-23.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안과질환 신고내역 조회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6873" y="3304152"/>
            <a:ext cx="5088352" cy="273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6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서혜진\[어빌리티]Project Work\01_감염병통합관리시스템\01.문서관련작업\06.사용자매뉴얼 디자인가이드\05.마스터작업용 이미지 제작\IMG\소제목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00" y="720000"/>
            <a:ext cx="5543550" cy="44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3047" y="730926"/>
            <a:ext cx="2624116" cy="31777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70000"/>
              </a:lnSpc>
            </a:pPr>
            <a:r>
              <a:rPr lang="ko-KR" altLang="en-US" sz="1400" dirty="0" err="1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표본감시감염병</a:t>
            </a:r>
            <a:r>
              <a:rPr lang="ko-KR" altLang="en-US" sz="1400" dirty="0" smtClean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신고서식 다운로드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1319213" y="1343325"/>
            <a:ext cx="796464" cy="184666"/>
            <a:chOff x="1319213" y="1343325"/>
            <a:chExt cx="796464" cy="184666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9213" y="1386260"/>
              <a:ext cx="96837" cy="96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495314" y="1343325"/>
              <a:ext cx="620363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2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처리 절차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315091" y="2547664"/>
            <a:ext cx="2303516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(1) </a:t>
            </a:r>
            <a:r>
              <a:rPr lang="ko-KR" altLang="en-US" sz="1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표본감시감염병</a:t>
            </a:r>
            <a:r>
              <a:rPr lang="ko-KR" altLang="en-US" sz="1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신고서식 다운로드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1352783" y="2823388"/>
            <a:ext cx="5184000" cy="2304562"/>
          </a:xfrm>
          <a:prstGeom prst="rect">
            <a:avLst/>
          </a:prstGeom>
          <a:noFill/>
          <a:ln w="50800" cap="sq" cmpd="thickThin">
            <a:solidFill>
              <a:schemeClr val="bg1">
                <a:lumMod val="8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35" name="그룹 34"/>
          <p:cNvGrpSpPr/>
          <p:nvPr/>
        </p:nvGrpSpPr>
        <p:grpSpPr>
          <a:xfrm>
            <a:off x="1344050" y="5346700"/>
            <a:ext cx="901537" cy="169277"/>
            <a:chOff x="1344050" y="6875094"/>
            <a:chExt cx="901537" cy="169277"/>
          </a:xfrm>
        </p:grpSpPr>
        <p:sp>
          <p:nvSpPr>
            <p:cNvPr id="11" name="직사각형 10"/>
            <p:cNvSpPr/>
            <p:nvPr/>
          </p:nvSpPr>
          <p:spPr>
            <a:xfrm>
              <a:off x="1344050" y="6923733"/>
              <a:ext cx="72000" cy="72000"/>
            </a:xfrm>
            <a:prstGeom prst="rect">
              <a:avLst/>
            </a:prstGeom>
            <a:gradFill flip="none" rotWithShape="1">
              <a:gsLst>
                <a:gs pos="49000">
                  <a:srgbClr val="00B6BC"/>
                </a:gs>
                <a:gs pos="0">
                  <a:srgbClr val="00B6BC"/>
                </a:gs>
                <a:gs pos="50000">
                  <a:srgbClr val="00858A"/>
                </a:gs>
                <a:gs pos="100000">
                  <a:srgbClr val="00858A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500190" y="6875094"/>
              <a:ext cx="745397" cy="1692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ko-KR" altLang="en-US" sz="1100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내용 및 용도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495314" y="5579327"/>
            <a:ext cx="5232202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조회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등록된 표본감시기관 신고서식 목록 조회</a:t>
            </a:r>
            <a:endParaRPr lang="en-US" altLang="ko-KR" sz="1000" dirty="0" smtClean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  <a:p>
            <a:pPr marL="114300" indent="-1143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신고서식 다운로드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: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목록에서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다운로드할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신고서식 정보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클릭시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/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해당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신고서식 다운로드</a:t>
            </a:r>
            <a:endParaRPr lang="ko-KR" altLang="en-US" sz="1000" dirty="0">
              <a:latin typeface="나눔고딕 Light" panose="020D0904000000000000" pitchFamily="50" charset="-127"/>
              <a:ea typeface="나눔고딕 Light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97910" y="826163"/>
            <a:ext cx="250069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0E2D6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24</a:t>
            </a:r>
            <a:endParaRPr lang="ko-KR" altLang="en-US" sz="1600" dirty="0" smtClean="0">
              <a:solidFill>
                <a:srgbClr val="0E2D65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95314" y="1587995"/>
            <a:ext cx="5077031" cy="6463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감염병관리 통합정보지원시스템</a:t>
            </a:r>
            <a:r>
              <a:rPr lang="en-US" altLang="ko-KR" sz="100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환자감시 </a:t>
            </a:r>
            <a:r>
              <a:rPr lang="en-US" altLang="ko-KR" sz="1000" dirty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표본감시감염병웹신고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 </a:t>
            </a: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표본감시사업 관리 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&gt;</a:t>
            </a:r>
            <a:b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</a:b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신고서식 관리 메뉴로 이동한다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  <a:p>
            <a:pPr marL="182563" indent="-182563">
              <a:lnSpc>
                <a:spcPct val="140000"/>
              </a:lnSpc>
              <a:buFont typeface="+mj-lt"/>
              <a:buAutoNum type="arabicParenR"/>
            </a:pPr>
            <a:r>
              <a:rPr lang="ko-KR" altLang="en-US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신고서식을 클릭하여 신고서식을 </a:t>
            </a:r>
            <a:r>
              <a:rPr lang="ko-KR" altLang="en-US" sz="1000" dirty="0" err="1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다운로드한다</a:t>
            </a:r>
            <a:r>
              <a:rPr lang="en-US" altLang="ko-KR" sz="1000" dirty="0" smtClean="0">
                <a:latin typeface="나눔고딕 Light" panose="020D0904000000000000" pitchFamily="50" charset="-127"/>
                <a:ea typeface="나눔고딕 Light" panose="020D0904000000000000" pitchFamily="50" charset="-127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06080" y="286163"/>
            <a:ext cx="344431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en-US" altLang="ko-KR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Ⅱ-24.</a:t>
            </a:r>
            <a:r>
              <a:rPr lang="ko-KR" altLang="en-US" sz="800" b="1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800" dirty="0" err="1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표본감시감염병</a:t>
            </a:r>
            <a:r>
              <a:rPr lang="ko-KR" altLang="en-US" sz="800" dirty="0" smtClean="0">
                <a:solidFill>
                  <a:srgbClr val="415477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신고서식 다운로드</a:t>
            </a:r>
            <a:endParaRPr lang="ko-KR" altLang="en-US" sz="800" dirty="0">
              <a:solidFill>
                <a:srgbClr val="415477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2783" y="2825486"/>
            <a:ext cx="5181600" cy="2295525"/>
          </a:xfrm>
          <a:prstGeom prst="rect">
            <a:avLst/>
          </a:prstGeom>
        </p:spPr>
      </p:pic>
      <p:sp>
        <p:nvSpPr>
          <p:cNvPr id="70" name="Rectangle 5"/>
          <p:cNvSpPr/>
          <p:nvPr/>
        </p:nvSpPr>
        <p:spPr>
          <a:xfrm>
            <a:off x="1344049" y="3663417"/>
            <a:ext cx="4596821" cy="275332"/>
          </a:xfrm>
          <a:prstGeom prst="rect">
            <a:avLst/>
          </a:prstGeom>
          <a:noFill/>
          <a:ln w="952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나눔고딕" panose="020D0604000000000000" pitchFamily="50" charset="-127"/>
            </a:endParaRPr>
          </a:p>
        </p:txBody>
      </p:sp>
      <p:sp>
        <p:nvSpPr>
          <p:cNvPr id="71" name="Oval 23"/>
          <p:cNvSpPr>
            <a:spLocks noChangeAspect="1"/>
          </p:cNvSpPr>
          <p:nvPr/>
        </p:nvSpPr>
        <p:spPr>
          <a:xfrm>
            <a:off x="1142623" y="3729083"/>
            <a:ext cx="144000" cy="144000"/>
          </a:xfrm>
          <a:prstGeom prst="ellipse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 b="1" dirty="0" smtClean="0">
                <a:solidFill>
                  <a:schemeClr val="bg1"/>
                </a:solidFill>
                <a:latin typeface="나눔고딕" panose="020D0604000000000000" pitchFamily="50" charset="-127"/>
              </a:rPr>
              <a:t>1</a:t>
            </a:r>
            <a:endParaRPr lang="en-US" sz="700" b="1" dirty="0">
              <a:solidFill>
                <a:schemeClr val="bg1"/>
              </a:solidFill>
              <a:latin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979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2996</TotalTime>
  <Words>4019</Words>
  <Application>Microsoft Office PowerPoint</Application>
  <PresentationFormat>사용자 지정</PresentationFormat>
  <Paragraphs>703</Paragraphs>
  <Slides>42</Slides>
  <Notes>40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나눔고딕 Light</vt:lpstr>
      <vt:lpstr>나눔고딕</vt:lpstr>
      <vt:lpstr>Helvetica57-Condensed</vt:lpstr>
      <vt:lpstr>나눔고딕 ExtraBold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top</dc:creator>
  <cp:lastModifiedBy>KJH</cp:lastModifiedBy>
  <cp:revision>269</cp:revision>
  <cp:lastPrinted>2017-07-09T02:17:44Z</cp:lastPrinted>
  <dcterms:created xsi:type="dcterms:W3CDTF">2016-07-01T06:58:03Z</dcterms:created>
  <dcterms:modified xsi:type="dcterms:W3CDTF">2022-01-20T08:25:29Z</dcterms:modified>
</cp:coreProperties>
</file>